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499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01679" y="6229680"/>
            <a:ext cx="457200" cy="4572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1430889" y="6258877"/>
            <a:ext cx="398780" cy="399415"/>
          </a:xfrm>
          <a:custGeom>
            <a:avLst/>
            <a:gdLst/>
            <a:ahLst/>
            <a:cxnLst/>
            <a:rect l="l" t="t" r="r" b="b"/>
            <a:pathLst>
              <a:path w="398779" h="399415">
                <a:moveTo>
                  <a:pt x="0" y="199402"/>
                </a:moveTo>
                <a:lnTo>
                  <a:pt x="5266" y="153679"/>
                </a:lnTo>
                <a:lnTo>
                  <a:pt x="20268" y="111707"/>
                </a:lnTo>
                <a:lnTo>
                  <a:pt x="43807" y="74683"/>
                </a:lnTo>
                <a:lnTo>
                  <a:pt x="74686" y="43804"/>
                </a:lnTo>
                <a:lnTo>
                  <a:pt x="111708" y="20266"/>
                </a:lnTo>
                <a:lnTo>
                  <a:pt x="153675" y="5265"/>
                </a:lnTo>
                <a:lnTo>
                  <a:pt x="199389" y="0"/>
                </a:lnTo>
                <a:lnTo>
                  <a:pt x="245144" y="5265"/>
                </a:lnTo>
                <a:lnTo>
                  <a:pt x="287127" y="20266"/>
                </a:lnTo>
                <a:lnTo>
                  <a:pt x="324146" y="43804"/>
                </a:lnTo>
                <a:lnTo>
                  <a:pt x="355012" y="74683"/>
                </a:lnTo>
                <a:lnTo>
                  <a:pt x="378534" y="111707"/>
                </a:lnTo>
                <a:lnTo>
                  <a:pt x="393520" y="153679"/>
                </a:lnTo>
                <a:lnTo>
                  <a:pt x="398779" y="199402"/>
                </a:lnTo>
                <a:lnTo>
                  <a:pt x="393520" y="245126"/>
                </a:lnTo>
                <a:lnTo>
                  <a:pt x="378534" y="287098"/>
                </a:lnTo>
                <a:lnTo>
                  <a:pt x="355012" y="324121"/>
                </a:lnTo>
                <a:lnTo>
                  <a:pt x="324146" y="355001"/>
                </a:lnTo>
                <a:lnTo>
                  <a:pt x="287127" y="378539"/>
                </a:lnTo>
                <a:lnTo>
                  <a:pt x="245144" y="393539"/>
                </a:lnTo>
                <a:lnTo>
                  <a:pt x="199389" y="398805"/>
                </a:lnTo>
                <a:lnTo>
                  <a:pt x="153675" y="393539"/>
                </a:lnTo>
                <a:lnTo>
                  <a:pt x="111708" y="378539"/>
                </a:lnTo>
                <a:lnTo>
                  <a:pt x="74686" y="355001"/>
                </a:lnTo>
                <a:lnTo>
                  <a:pt x="43807" y="324121"/>
                </a:lnTo>
                <a:lnTo>
                  <a:pt x="20268" y="287098"/>
                </a:lnTo>
                <a:lnTo>
                  <a:pt x="5266" y="245126"/>
                </a:lnTo>
                <a:lnTo>
                  <a:pt x="0" y="199402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14573" y="198831"/>
            <a:ext cx="611949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17422" y="1116583"/>
            <a:ext cx="9783445" cy="46088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 spd="slow">
    <p:push dir="u"/>
  </p:transition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0838" y="1346923"/>
            <a:ext cx="10222992" cy="806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20838" y="1484757"/>
            <a:ext cx="10223500" cy="3665220"/>
            <a:chOff x="920838" y="1484757"/>
            <a:chExt cx="10223500" cy="36652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838" y="4299673"/>
              <a:ext cx="10222992" cy="80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0838" y="1484757"/>
              <a:ext cx="10222992" cy="366509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757283" y="4177030"/>
              <a:ext cx="864869" cy="864869"/>
            </a:xfrm>
            <a:custGeom>
              <a:avLst/>
              <a:gdLst/>
              <a:ahLst/>
              <a:cxnLst/>
              <a:rect l="l" t="t" r="r" b="b"/>
              <a:pathLst>
                <a:path w="864870" h="864870">
                  <a:moveTo>
                    <a:pt x="0" y="432308"/>
                  </a:moveTo>
                  <a:lnTo>
                    <a:pt x="2536" y="385202"/>
                  </a:lnTo>
                  <a:lnTo>
                    <a:pt x="9971" y="339566"/>
                  </a:lnTo>
                  <a:lnTo>
                    <a:pt x="22040" y="295664"/>
                  </a:lnTo>
                  <a:lnTo>
                    <a:pt x="38479" y="253758"/>
                  </a:lnTo>
                  <a:lnTo>
                    <a:pt x="59026" y="214112"/>
                  </a:lnTo>
                  <a:lnTo>
                    <a:pt x="83417" y="176991"/>
                  </a:lnTo>
                  <a:lnTo>
                    <a:pt x="111388" y="142657"/>
                  </a:lnTo>
                  <a:lnTo>
                    <a:pt x="142677" y="111376"/>
                  </a:lnTo>
                  <a:lnTo>
                    <a:pt x="177018" y="83409"/>
                  </a:lnTo>
                  <a:lnTo>
                    <a:pt x="214150" y="59022"/>
                  </a:lnTo>
                  <a:lnTo>
                    <a:pt x="253808" y="38477"/>
                  </a:lnTo>
                  <a:lnTo>
                    <a:pt x="295729" y="22039"/>
                  </a:lnTo>
                  <a:lnTo>
                    <a:pt x="339649" y="9970"/>
                  </a:lnTo>
                  <a:lnTo>
                    <a:pt x="385306" y="2536"/>
                  </a:lnTo>
                  <a:lnTo>
                    <a:pt x="432435" y="0"/>
                  </a:lnTo>
                  <a:lnTo>
                    <a:pt x="479540" y="2536"/>
                  </a:lnTo>
                  <a:lnTo>
                    <a:pt x="525176" y="9970"/>
                  </a:lnTo>
                  <a:lnTo>
                    <a:pt x="569078" y="22039"/>
                  </a:lnTo>
                  <a:lnTo>
                    <a:pt x="610984" y="38477"/>
                  </a:lnTo>
                  <a:lnTo>
                    <a:pt x="650630" y="59022"/>
                  </a:lnTo>
                  <a:lnTo>
                    <a:pt x="687751" y="83409"/>
                  </a:lnTo>
                  <a:lnTo>
                    <a:pt x="722085" y="111376"/>
                  </a:lnTo>
                  <a:lnTo>
                    <a:pt x="753366" y="142657"/>
                  </a:lnTo>
                  <a:lnTo>
                    <a:pt x="781333" y="176991"/>
                  </a:lnTo>
                  <a:lnTo>
                    <a:pt x="805720" y="214112"/>
                  </a:lnTo>
                  <a:lnTo>
                    <a:pt x="826265" y="253758"/>
                  </a:lnTo>
                  <a:lnTo>
                    <a:pt x="842703" y="295664"/>
                  </a:lnTo>
                  <a:lnTo>
                    <a:pt x="854772" y="339566"/>
                  </a:lnTo>
                  <a:lnTo>
                    <a:pt x="862206" y="385202"/>
                  </a:lnTo>
                  <a:lnTo>
                    <a:pt x="864743" y="432308"/>
                  </a:lnTo>
                  <a:lnTo>
                    <a:pt x="862206" y="479414"/>
                  </a:lnTo>
                  <a:lnTo>
                    <a:pt x="854772" y="525055"/>
                  </a:lnTo>
                  <a:lnTo>
                    <a:pt x="842703" y="568965"/>
                  </a:lnTo>
                  <a:lnTo>
                    <a:pt x="826265" y="610880"/>
                  </a:lnTo>
                  <a:lnTo>
                    <a:pt x="805720" y="650536"/>
                  </a:lnTo>
                  <a:lnTo>
                    <a:pt x="781333" y="687669"/>
                  </a:lnTo>
                  <a:lnTo>
                    <a:pt x="753366" y="722015"/>
                  </a:lnTo>
                  <a:lnTo>
                    <a:pt x="722085" y="753309"/>
                  </a:lnTo>
                  <a:lnTo>
                    <a:pt x="687751" y="781288"/>
                  </a:lnTo>
                  <a:lnTo>
                    <a:pt x="650630" y="805688"/>
                  </a:lnTo>
                  <a:lnTo>
                    <a:pt x="610984" y="826243"/>
                  </a:lnTo>
                  <a:lnTo>
                    <a:pt x="569078" y="842690"/>
                  </a:lnTo>
                  <a:lnTo>
                    <a:pt x="525176" y="854765"/>
                  </a:lnTo>
                  <a:lnTo>
                    <a:pt x="479540" y="862204"/>
                  </a:lnTo>
                  <a:lnTo>
                    <a:pt x="432435" y="864743"/>
                  </a:lnTo>
                  <a:lnTo>
                    <a:pt x="385306" y="862204"/>
                  </a:lnTo>
                  <a:lnTo>
                    <a:pt x="339649" y="854765"/>
                  </a:lnTo>
                  <a:lnTo>
                    <a:pt x="295729" y="842690"/>
                  </a:lnTo>
                  <a:lnTo>
                    <a:pt x="253808" y="826243"/>
                  </a:lnTo>
                  <a:lnTo>
                    <a:pt x="214150" y="805688"/>
                  </a:lnTo>
                  <a:lnTo>
                    <a:pt x="177018" y="781288"/>
                  </a:lnTo>
                  <a:lnTo>
                    <a:pt x="142677" y="753309"/>
                  </a:lnTo>
                  <a:lnTo>
                    <a:pt x="111388" y="722015"/>
                  </a:lnTo>
                  <a:lnTo>
                    <a:pt x="83417" y="687669"/>
                  </a:lnTo>
                  <a:lnTo>
                    <a:pt x="59026" y="650536"/>
                  </a:lnTo>
                  <a:lnTo>
                    <a:pt x="38479" y="610880"/>
                  </a:lnTo>
                  <a:lnTo>
                    <a:pt x="22040" y="568965"/>
                  </a:lnTo>
                  <a:lnTo>
                    <a:pt x="9971" y="525055"/>
                  </a:lnTo>
                  <a:lnTo>
                    <a:pt x="2536" y="479414"/>
                  </a:lnTo>
                  <a:lnTo>
                    <a:pt x="0" y="43230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0978" y="2330704"/>
              <a:ext cx="7681048" cy="92697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5708" y="4261310"/>
            <a:ext cx="3180080" cy="924612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2200" spc="95" dirty="0">
                <a:latin typeface="Cambria"/>
                <a:cs typeface="Cambria"/>
              </a:rPr>
              <a:t>Name:</a:t>
            </a:r>
            <a:r>
              <a:rPr sz="2200" spc="-100" dirty="0">
                <a:latin typeface="Cambria"/>
                <a:cs typeface="Cambria"/>
              </a:rPr>
              <a:t> </a:t>
            </a:r>
            <a:r>
              <a:rPr lang="en-IN" sz="2200" spc="-100" dirty="0">
                <a:latin typeface="Cambria"/>
                <a:cs typeface="Cambria"/>
              </a:rPr>
              <a:t>M</a:t>
            </a:r>
            <a:r>
              <a:rPr lang="en-IN" sz="2200" spc="65" dirty="0">
                <a:latin typeface="Cambria"/>
                <a:cs typeface="Cambria"/>
              </a:rPr>
              <a:t>ukul</a:t>
            </a:r>
            <a:r>
              <a:rPr sz="2200" spc="95" dirty="0">
                <a:latin typeface="Cambria"/>
                <a:cs typeface="Cambria"/>
              </a:rPr>
              <a:t> </a:t>
            </a:r>
            <a:r>
              <a:rPr sz="2200" spc="70" dirty="0">
                <a:latin typeface="Cambria"/>
                <a:cs typeface="Cambria"/>
              </a:rPr>
              <a:t>Chaurasiya</a:t>
            </a:r>
            <a:endParaRPr sz="22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200" spc="150" dirty="0">
                <a:latin typeface="Cambria"/>
                <a:cs typeface="Cambria"/>
              </a:rPr>
              <a:t>B</a:t>
            </a:r>
            <a:r>
              <a:rPr lang="en-IN" sz="2200" spc="150" dirty="0">
                <a:latin typeface="Cambria"/>
                <a:cs typeface="Cambria"/>
              </a:rPr>
              <a:t>.Sc. ( Mathematics )</a:t>
            </a:r>
            <a:endParaRPr sz="2200" dirty="0">
              <a:latin typeface="Cambria"/>
              <a:cs typeface="Cambri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12192000" cy="6858000"/>
            <a:chOff x="0" y="-1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03767" y="-1"/>
              <a:ext cx="3888231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430889" y="6258877"/>
              <a:ext cx="398780" cy="399415"/>
            </a:xfrm>
            <a:custGeom>
              <a:avLst/>
              <a:gdLst/>
              <a:ahLst/>
              <a:cxnLst/>
              <a:rect l="l" t="t" r="r" b="b"/>
              <a:pathLst>
                <a:path w="398779" h="399415">
                  <a:moveTo>
                    <a:pt x="0" y="199402"/>
                  </a:moveTo>
                  <a:lnTo>
                    <a:pt x="5266" y="153679"/>
                  </a:lnTo>
                  <a:lnTo>
                    <a:pt x="20268" y="111707"/>
                  </a:lnTo>
                  <a:lnTo>
                    <a:pt x="43807" y="74683"/>
                  </a:lnTo>
                  <a:lnTo>
                    <a:pt x="74686" y="43804"/>
                  </a:lnTo>
                  <a:lnTo>
                    <a:pt x="111708" y="20266"/>
                  </a:lnTo>
                  <a:lnTo>
                    <a:pt x="153675" y="5265"/>
                  </a:lnTo>
                  <a:lnTo>
                    <a:pt x="199389" y="0"/>
                  </a:lnTo>
                  <a:lnTo>
                    <a:pt x="245144" y="5265"/>
                  </a:lnTo>
                  <a:lnTo>
                    <a:pt x="287127" y="20266"/>
                  </a:lnTo>
                  <a:lnTo>
                    <a:pt x="324146" y="43804"/>
                  </a:lnTo>
                  <a:lnTo>
                    <a:pt x="355012" y="74683"/>
                  </a:lnTo>
                  <a:lnTo>
                    <a:pt x="378534" y="111707"/>
                  </a:lnTo>
                  <a:lnTo>
                    <a:pt x="393520" y="153679"/>
                  </a:lnTo>
                  <a:lnTo>
                    <a:pt x="398779" y="199402"/>
                  </a:lnTo>
                  <a:lnTo>
                    <a:pt x="393520" y="245126"/>
                  </a:lnTo>
                  <a:lnTo>
                    <a:pt x="378534" y="287098"/>
                  </a:lnTo>
                  <a:lnTo>
                    <a:pt x="355012" y="324121"/>
                  </a:lnTo>
                  <a:lnTo>
                    <a:pt x="324146" y="355001"/>
                  </a:lnTo>
                  <a:lnTo>
                    <a:pt x="287127" y="378539"/>
                  </a:lnTo>
                  <a:lnTo>
                    <a:pt x="245144" y="393539"/>
                  </a:lnTo>
                  <a:lnTo>
                    <a:pt x="199389" y="398805"/>
                  </a:lnTo>
                  <a:lnTo>
                    <a:pt x="153675" y="393539"/>
                  </a:lnTo>
                  <a:lnTo>
                    <a:pt x="111708" y="378539"/>
                  </a:lnTo>
                  <a:lnTo>
                    <a:pt x="74686" y="355001"/>
                  </a:lnTo>
                  <a:lnTo>
                    <a:pt x="43807" y="324121"/>
                  </a:lnTo>
                  <a:lnTo>
                    <a:pt x="20268" y="287098"/>
                  </a:lnTo>
                  <a:lnTo>
                    <a:pt x="5266" y="245126"/>
                  </a:lnTo>
                  <a:lnTo>
                    <a:pt x="0" y="19940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4636" y="1114044"/>
              <a:ext cx="1411859" cy="2926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50478" y="1550924"/>
              <a:ext cx="1498980" cy="2946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53144" y="1989835"/>
              <a:ext cx="1757933" cy="2946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8293988" cy="68579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629650" y="2450718"/>
            <a:ext cx="2968625" cy="2219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70" dirty="0">
                <a:solidFill>
                  <a:srgbClr val="9E3611"/>
                </a:solidFill>
                <a:latin typeface="Cambria"/>
                <a:cs typeface="Cambria"/>
              </a:rPr>
              <a:t>A</a:t>
            </a:r>
            <a:r>
              <a:rPr sz="1600" b="1" spc="125" dirty="0">
                <a:solidFill>
                  <a:srgbClr val="9E3611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9E3611"/>
                </a:solidFill>
                <a:latin typeface="Cambria"/>
                <a:cs typeface="Cambria"/>
              </a:rPr>
              <a:t>barcode</a:t>
            </a:r>
            <a:r>
              <a:rPr sz="1600" b="1" spc="125" dirty="0">
                <a:solidFill>
                  <a:srgbClr val="9E3611"/>
                </a:solidFill>
                <a:latin typeface="Cambria"/>
                <a:cs typeface="Cambria"/>
              </a:rPr>
              <a:t> </a:t>
            </a:r>
            <a:r>
              <a:rPr sz="1600" b="1" spc="50" dirty="0">
                <a:solidFill>
                  <a:srgbClr val="9E3611"/>
                </a:solidFill>
                <a:latin typeface="Cambria"/>
                <a:cs typeface="Cambria"/>
              </a:rPr>
              <a:t>scanner</a:t>
            </a:r>
            <a:r>
              <a:rPr sz="1600" b="1" spc="125" dirty="0">
                <a:solidFill>
                  <a:srgbClr val="9E3611"/>
                </a:solidFill>
                <a:latin typeface="Cambria"/>
                <a:cs typeface="Cambria"/>
              </a:rPr>
              <a:t> </a:t>
            </a:r>
            <a:r>
              <a:rPr sz="1600" b="1" spc="65" dirty="0">
                <a:solidFill>
                  <a:srgbClr val="9E3611"/>
                </a:solidFill>
                <a:latin typeface="Cambria"/>
                <a:cs typeface="Cambria"/>
              </a:rPr>
              <a:t>is</a:t>
            </a:r>
            <a:r>
              <a:rPr sz="1600" b="1" spc="120" dirty="0">
                <a:solidFill>
                  <a:srgbClr val="9E3611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9E3611"/>
                </a:solidFill>
                <a:latin typeface="Cambria"/>
                <a:cs typeface="Cambria"/>
              </a:rPr>
              <a:t>an</a:t>
            </a:r>
            <a:r>
              <a:rPr sz="1600" b="1" spc="130" dirty="0">
                <a:solidFill>
                  <a:srgbClr val="9E3611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9E3611"/>
                </a:solidFill>
                <a:latin typeface="Cambria"/>
                <a:cs typeface="Cambria"/>
              </a:rPr>
              <a:t>input </a:t>
            </a:r>
            <a:r>
              <a:rPr sz="1600" b="1" spc="65" dirty="0">
                <a:solidFill>
                  <a:srgbClr val="9E3611"/>
                </a:solidFill>
                <a:latin typeface="Cambria"/>
                <a:cs typeface="Cambria"/>
              </a:rPr>
              <a:t>device</a:t>
            </a:r>
            <a:r>
              <a:rPr sz="1600" b="1" spc="135" dirty="0">
                <a:solidFill>
                  <a:srgbClr val="9E3611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9E3611"/>
                </a:solidFill>
                <a:latin typeface="Cambria"/>
                <a:cs typeface="Cambria"/>
              </a:rPr>
              <a:t>that</a:t>
            </a:r>
            <a:r>
              <a:rPr sz="1600" b="1" spc="130" dirty="0">
                <a:solidFill>
                  <a:srgbClr val="9E3611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9E3611"/>
                </a:solidFill>
                <a:latin typeface="Cambria"/>
                <a:cs typeface="Cambria"/>
              </a:rPr>
              <a:t>reads</a:t>
            </a:r>
            <a:r>
              <a:rPr sz="1600" b="1" spc="130" dirty="0">
                <a:solidFill>
                  <a:srgbClr val="9E3611"/>
                </a:solidFill>
                <a:latin typeface="Cambria"/>
                <a:cs typeface="Cambria"/>
              </a:rPr>
              <a:t> </a:t>
            </a:r>
            <a:r>
              <a:rPr sz="1600" b="1" spc="45" dirty="0">
                <a:solidFill>
                  <a:srgbClr val="9E3611"/>
                </a:solidFill>
                <a:latin typeface="Cambria"/>
                <a:cs typeface="Cambria"/>
              </a:rPr>
              <a:t>barcodes, </a:t>
            </a:r>
            <a:r>
              <a:rPr sz="1600" b="1" spc="50" dirty="0">
                <a:solidFill>
                  <a:srgbClr val="9E3611"/>
                </a:solidFill>
                <a:latin typeface="Cambria"/>
                <a:cs typeface="Cambria"/>
              </a:rPr>
              <a:t>which</a:t>
            </a:r>
            <a:r>
              <a:rPr sz="1600" b="1" spc="145" dirty="0">
                <a:solidFill>
                  <a:srgbClr val="9E3611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9E3611"/>
                </a:solidFill>
                <a:latin typeface="Cambria"/>
                <a:cs typeface="Cambria"/>
              </a:rPr>
              <a:t>are</a:t>
            </a:r>
            <a:r>
              <a:rPr sz="1600" b="1" spc="130" dirty="0">
                <a:solidFill>
                  <a:srgbClr val="9E3611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9E3611"/>
                </a:solidFill>
                <a:latin typeface="Cambria"/>
                <a:cs typeface="Cambria"/>
              </a:rPr>
              <a:t>patterns</a:t>
            </a:r>
            <a:r>
              <a:rPr sz="1600" b="1" spc="120" dirty="0">
                <a:solidFill>
                  <a:srgbClr val="9E3611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9E3611"/>
                </a:solidFill>
                <a:latin typeface="Cambria"/>
                <a:cs typeface="Cambria"/>
              </a:rPr>
              <a:t>of</a:t>
            </a:r>
            <a:r>
              <a:rPr sz="1600" b="1" spc="140" dirty="0">
                <a:solidFill>
                  <a:srgbClr val="9E3611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9E3611"/>
                </a:solidFill>
                <a:latin typeface="Cambria"/>
                <a:cs typeface="Cambria"/>
              </a:rPr>
              <a:t>dark </a:t>
            </a:r>
            <a:r>
              <a:rPr sz="1600" b="1" dirty="0">
                <a:solidFill>
                  <a:srgbClr val="9E3611"/>
                </a:solidFill>
                <a:latin typeface="Cambria"/>
                <a:cs typeface="Cambria"/>
              </a:rPr>
              <a:t>bars</a:t>
            </a:r>
            <a:r>
              <a:rPr sz="1600" b="1" spc="150" dirty="0">
                <a:solidFill>
                  <a:srgbClr val="9E3611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9E3611"/>
                </a:solidFill>
                <a:latin typeface="Cambria"/>
                <a:cs typeface="Cambria"/>
              </a:rPr>
              <a:t>and</a:t>
            </a:r>
            <a:r>
              <a:rPr sz="1600" b="1" spc="165" dirty="0">
                <a:solidFill>
                  <a:srgbClr val="9E3611"/>
                </a:solidFill>
                <a:latin typeface="Cambria"/>
                <a:cs typeface="Cambria"/>
              </a:rPr>
              <a:t> </a:t>
            </a:r>
            <a:r>
              <a:rPr sz="1600" b="1" spc="75" dirty="0">
                <a:solidFill>
                  <a:srgbClr val="9E3611"/>
                </a:solidFill>
                <a:latin typeface="Cambria"/>
                <a:cs typeface="Cambria"/>
              </a:rPr>
              <a:t>spaces</a:t>
            </a:r>
            <a:r>
              <a:rPr sz="1600" b="1" spc="155" dirty="0">
                <a:solidFill>
                  <a:srgbClr val="9E3611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9E3611"/>
                </a:solidFill>
                <a:latin typeface="Cambria"/>
                <a:cs typeface="Cambria"/>
              </a:rPr>
              <a:t>,to</a:t>
            </a:r>
            <a:r>
              <a:rPr sz="1600" b="1" spc="145" dirty="0">
                <a:solidFill>
                  <a:srgbClr val="9E3611"/>
                </a:solidFill>
                <a:latin typeface="Cambria"/>
                <a:cs typeface="Cambria"/>
              </a:rPr>
              <a:t> </a:t>
            </a:r>
            <a:r>
              <a:rPr sz="1600" b="1" spc="-10" dirty="0">
                <a:solidFill>
                  <a:srgbClr val="9E3611"/>
                </a:solidFill>
                <a:latin typeface="Cambria"/>
                <a:cs typeface="Cambria"/>
              </a:rPr>
              <a:t>capture </a:t>
            </a:r>
            <a:r>
              <a:rPr sz="1600" b="1" spc="10" dirty="0">
                <a:solidFill>
                  <a:srgbClr val="9E3611"/>
                </a:solidFill>
                <a:latin typeface="Cambria"/>
                <a:cs typeface="Cambria"/>
              </a:rPr>
              <a:t>information</a:t>
            </a:r>
            <a:r>
              <a:rPr sz="1600" b="1" spc="195" dirty="0">
                <a:solidFill>
                  <a:srgbClr val="9E3611"/>
                </a:solidFill>
                <a:latin typeface="Cambria"/>
                <a:cs typeface="Cambria"/>
              </a:rPr>
              <a:t> </a:t>
            </a:r>
            <a:r>
              <a:rPr sz="1600" b="1" spc="50" dirty="0">
                <a:solidFill>
                  <a:srgbClr val="9E3611"/>
                </a:solidFill>
                <a:latin typeface="Cambria"/>
                <a:cs typeface="Cambria"/>
              </a:rPr>
              <a:t>encoded</a:t>
            </a:r>
            <a:r>
              <a:rPr sz="1600" b="1" spc="204" dirty="0">
                <a:solidFill>
                  <a:srgbClr val="9E3611"/>
                </a:solidFill>
                <a:latin typeface="Cambria"/>
                <a:cs typeface="Cambria"/>
              </a:rPr>
              <a:t> </a:t>
            </a:r>
            <a:r>
              <a:rPr sz="1600" b="1" spc="-10" dirty="0">
                <a:solidFill>
                  <a:srgbClr val="9E3611"/>
                </a:solidFill>
                <a:latin typeface="Cambria"/>
                <a:cs typeface="Cambria"/>
              </a:rPr>
              <a:t>within </a:t>
            </a:r>
            <a:r>
              <a:rPr sz="1600" b="1" spc="50" dirty="0">
                <a:solidFill>
                  <a:srgbClr val="9E3611"/>
                </a:solidFill>
                <a:latin typeface="Cambria"/>
                <a:cs typeface="Cambria"/>
              </a:rPr>
              <a:t>them</a:t>
            </a:r>
            <a:r>
              <a:rPr sz="1600" b="1" spc="165" dirty="0">
                <a:solidFill>
                  <a:srgbClr val="9E3611"/>
                </a:solidFill>
                <a:latin typeface="Cambria"/>
                <a:cs typeface="Cambria"/>
              </a:rPr>
              <a:t> </a:t>
            </a:r>
            <a:r>
              <a:rPr sz="1600" b="1" spc="85" dirty="0">
                <a:solidFill>
                  <a:srgbClr val="9E3611"/>
                </a:solidFill>
                <a:latin typeface="Cambria"/>
                <a:cs typeface="Cambria"/>
              </a:rPr>
              <a:t>.This</a:t>
            </a:r>
            <a:r>
              <a:rPr sz="1600" b="1" spc="160" dirty="0">
                <a:solidFill>
                  <a:srgbClr val="9E3611"/>
                </a:solidFill>
                <a:latin typeface="Cambria"/>
                <a:cs typeface="Cambria"/>
              </a:rPr>
              <a:t> </a:t>
            </a:r>
            <a:r>
              <a:rPr sz="1600" b="1" spc="10" dirty="0">
                <a:solidFill>
                  <a:srgbClr val="9E3611"/>
                </a:solidFill>
                <a:latin typeface="Cambria"/>
                <a:cs typeface="Cambria"/>
              </a:rPr>
              <a:t>information</a:t>
            </a:r>
            <a:r>
              <a:rPr sz="1600" b="1" spc="150" dirty="0">
                <a:solidFill>
                  <a:srgbClr val="9E3611"/>
                </a:solidFill>
                <a:latin typeface="Cambria"/>
                <a:cs typeface="Cambria"/>
              </a:rPr>
              <a:t> </a:t>
            </a:r>
            <a:r>
              <a:rPr sz="1600" b="1" spc="40" dirty="0">
                <a:solidFill>
                  <a:srgbClr val="9E3611"/>
                </a:solidFill>
                <a:latin typeface="Cambria"/>
                <a:cs typeface="Cambria"/>
              </a:rPr>
              <a:t>is </a:t>
            </a:r>
            <a:r>
              <a:rPr sz="1600" b="1" dirty="0">
                <a:solidFill>
                  <a:srgbClr val="9E3611"/>
                </a:solidFill>
                <a:latin typeface="Cambria"/>
                <a:cs typeface="Cambria"/>
              </a:rPr>
              <a:t>then</a:t>
            </a:r>
            <a:r>
              <a:rPr sz="1600" b="1" spc="165" dirty="0">
                <a:solidFill>
                  <a:srgbClr val="9E3611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9E3611"/>
                </a:solidFill>
                <a:latin typeface="Cambria"/>
                <a:cs typeface="Cambria"/>
              </a:rPr>
              <a:t>transmitted</a:t>
            </a:r>
            <a:r>
              <a:rPr sz="1600" b="1" spc="165" dirty="0">
                <a:solidFill>
                  <a:srgbClr val="9E3611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9E3611"/>
                </a:solidFill>
                <a:latin typeface="Cambria"/>
                <a:cs typeface="Cambria"/>
              </a:rPr>
              <a:t>to</a:t>
            </a:r>
            <a:r>
              <a:rPr sz="1600" b="1" spc="145" dirty="0">
                <a:solidFill>
                  <a:srgbClr val="9E3611"/>
                </a:solidFill>
                <a:latin typeface="Cambria"/>
                <a:cs typeface="Cambria"/>
              </a:rPr>
              <a:t> </a:t>
            </a:r>
            <a:r>
              <a:rPr sz="1600" b="1" spc="10" dirty="0">
                <a:solidFill>
                  <a:srgbClr val="9E3611"/>
                </a:solidFill>
                <a:latin typeface="Cambria"/>
                <a:cs typeface="Cambria"/>
              </a:rPr>
              <a:t>a </a:t>
            </a:r>
            <a:r>
              <a:rPr sz="1600" b="1" dirty="0">
                <a:solidFill>
                  <a:srgbClr val="9E3611"/>
                </a:solidFill>
                <a:latin typeface="Cambria"/>
                <a:cs typeface="Cambria"/>
              </a:rPr>
              <a:t>computer</a:t>
            </a:r>
            <a:r>
              <a:rPr sz="1600" b="1" spc="135" dirty="0">
                <a:solidFill>
                  <a:srgbClr val="9E3611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9E3611"/>
                </a:solidFill>
                <a:latin typeface="Cambria"/>
                <a:cs typeface="Cambria"/>
              </a:rPr>
              <a:t>or</a:t>
            </a:r>
            <a:r>
              <a:rPr sz="1600" b="1" spc="105" dirty="0">
                <a:solidFill>
                  <a:srgbClr val="9E3611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9E3611"/>
                </a:solidFill>
                <a:latin typeface="Cambria"/>
                <a:cs typeface="Cambria"/>
              </a:rPr>
              <a:t>other</a:t>
            </a:r>
            <a:r>
              <a:rPr sz="1600" b="1" spc="125" dirty="0">
                <a:solidFill>
                  <a:srgbClr val="9E3611"/>
                </a:solidFill>
                <a:latin typeface="Cambria"/>
                <a:cs typeface="Cambria"/>
              </a:rPr>
              <a:t> </a:t>
            </a:r>
            <a:r>
              <a:rPr sz="1600" b="1" spc="65" dirty="0">
                <a:solidFill>
                  <a:srgbClr val="9E3611"/>
                </a:solidFill>
                <a:latin typeface="Cambria"/>
                <a:cs typeface="Cambria"/>
              </a:rPr>
              <a:t>device</a:t>
            </a:r>
            <a:r>
              <a:rPr sz="1600" b="1" spc="125" dirty="0">
                <a:solidFill>
                  <a:srgbClr val="9E3611"/>
                </a:solidFill>
                <a:latin typeface="Cambria"/>
                <a:cs typeface="Cambria"/>
              </a:rPr>
              <a:t> </a:t>
            </a:r>
            <a:r>
              <a:rPr sz="1600" b="1" spc="-25" dirty="0">
                <a:solidFill>
                  <a:srgbClr val="9E3611"/>
                </a:solidFill>
                <a:latin typeface="Cambria"/>
                <a:cs typeface="Cambria"/>
              </a:rPr>
              <a:t>for </a:t>
            </a:r>
            <a:r>
              <a:rPr sz="1600" b="1" dirty="0">
                <a:solidFill>
                  <a:srgbClr val="9E3611"/>
                </a:solidFill>
                <a:latin typeface="Cambria"/>
                <a:cs typeface="Cambria"/>
              </a:rPr>
              <a:t>further</a:t>
            </a:r>
            <a:r>
              <a:rPr sz="1600" b="1" spc="110" dirty="0">
                <a:solidFill>
                  <a:srgbClr val="9E3611"/>
                </a:solidFill>
                <a:latin typeface="Cambria"/>
                <a:cs typeface="Cambria"/>
              </a:rPr>
              <a:t> </a:t>
            </a:r>
            <a:r>
              <a:rPr sz="1600" b="1" spc="60" dirty="0">
                <a:solidFill>
                  <a:srgbClr val="9E3611"/>
                </a:solidFill>
                <a:latin typeface="Cambria"/>
                <a:cs typeface="Cambria"/>
              </a:rPr>
              <a:t>processing</a:t>
            </a:r>
            <a:r>
              <a:rPr sz="1600" b="1" spc="130" dirty="0">
                <a:solidFill>
                  <a:srgbClr val="9E3611"/>
                </a:solidFill>
                <a:latin typeface="Cambria"/>
                <a:cs typeface="Cambria"/>
              </a:rPr>
              <a:t> </a:t>
            </a:r>
            <a:r>
              <a:rPr sz="1600" b="1" spc="135" dirty="0">
                <a:solidFill>
                  <a:srgbClr val="9E3611"/>
                </a:solidFill>
                <a:latin typeface="Cambria"/>
                <a:cs typeface="Cambria"/>
              </a:rPr>
              <a:t>.</a:t>
            </a:r>
            <a:endParaRPr sz="1600">
              <a:latin typeface="Cambria"/>
              <a:cs typeface="Cambri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00750" y="958534"/>
            <a:ext cx="6182360" cy="540385"/>
            <a:chOff x="3000750" y="958534"/>
            <a:chExt cx="6182360" cy="5403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00750" y="958534"/>
              <a:ext cx="6182117" cy="54038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2787" y="960373"/>
              <a:ext cx="6137656" cy="49669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38860" y="1866349"/>
            <a:ext cx="4600575" cy="3549015"/>
          </a:xfrm>
          <a:prstGeom prst="rect">
            <a:avLst/>
          </a:prstGeom>
        </p:spPr>
        <p:txBody>
          <a:bodyPr vert="horz" wrap="square" lIns="0" tIns="248285" rIns="0" bIns="0" rtlCol="0">
            <a:spAutoFit/>
          </a:bodyPr>
          <a:lstStyle/>
          <a:p>
            <a:pPr marL="576580" indent="-457200">
              <a:lnSpc>
                <a:spcPct val="100000"/>
              </a:lnSpc>
              <a:spcBef>
                <a:spcPts val="1955"/>
              </a:spcBef>
              <a:buClr>
                <a:srgbClr val="9E3611"/>
              </a:buClr>
              <a:buSzPct val="84375"/>
              <a:buFont typeface="Wingdings"/>
              <a:buChar char=""/>
              <a:tabLst>
                <a:tab pos="576580" algn="l"/>
              </a:tabLst>
            </a:pPr>
            <a:r>
              <a:rPr sz="3200" b="1" u="sng" spc="85" dirty="0">
                <a:solidFill>
                  <a:srgbClr val="9E3611"/>
                </a:solidFill>
                <a:uFill>
                  <a:solidFill>
                    <a:srgbClr val="9E3611"/>
                  </a:solidFill>
                </a:uFill>
                <a:latin typeface="Cambria"/>
                <a:cs typeface="Cambria"/>
              </a:rPr>
              <a:t>Barcode</a:t>
            </a:r>
            <a:endParaRPr sz="3200">
              <a:latin typeface="Cambria"/>
              <a:cs typeface="Cambria"/>
            </a:endParaRPr>
          </a:p>
          <a:p>
            <a:pPr marL="12700" marR="5080" algn="just">
              <a:lnSpc>
                <a:spcPct val="90000"/>
              </a:lnSpc>
              <a:spcBef>
                <a:spcPts val="1405"/>
              </a:spcBef>
            </a:pPr>
            <a:r>
              <a:rPr sz="2000" spc="65" dirty="0">
                <a:latin typeface="Cambria"/>
                <a:cs typeface="Cambria"/>
              </a:rPr>
              <a:t>The</a:t>
            </a:r>
            <a:r>
              <a:rPr sz="2000" spc="145" dirty="0">
                <a:latin typeface="Cambria"/>
                <a:cs typeface="Cambria"/>
              </a:rPr>
              <a:t> </a:t>
            </a:r>
            <a:r>
              <a:rPr sz="2000" spc="100" dirty="0">
                <a:latin typeface="Cambria"/>
                <a:cs typeface="Cambria"/>
              </a:rPr>
              <a:t>barcode</a:t>
            </a:r>
            <a:r>
              <a:rPr sz="2000" spc="145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was</a:t>
            </a:r>
            <a:r>
              <a:rPr sz="2000" spc="140" dirty="0">
                <a:latin typeface="Cambria"/>
                <a:cs typeface="Cambria"/>
              </a:rPr>
              <a:t> </a:t>
            </a:r>
            <a:r>
              <a:rPr sz="2000" spc="55" dirty="0">
                <a:latin typeface="Cambria"/>
                <a:cs typeface="Cambria"/>
              </a:rPr>
              <a:t>invented</a:t>
            </a:r>
            <a:r>
              <a:rPr sz="2000" spc="155" dirty="0">
                <a:latin typeface="Cambria"/>
                <a:cs typeface="Cambria"/>
              </a:rPr>
              <a:t> </a:t>
            </a:r>
            <a:r>
              <a:rPr sz="2000" spc="105" dirty="0">
                <a:latin typeface="Cambria"/>
                <a:cs typeface="Cambria"/>
              </a:rPr>
              <a:t>by</a:t>
            </a:r>
            <a:r>
              <a:rPr sz="2000" spc="155" dirty="0">
                <a:latin typeface="Cambria"/>
                <a:cs typeface="Cambria"/>
              </a:rPr>
              <a:t> </a:t>
            </a:r>
            <a:r>
              <a:rPr sz="2000" b="1" spc="85" dirty="0">
                <a:latin typeface="Cambria"/>
                <a:cs typeface="Cambria"/>
              </a:rPr>
              <a:t>Norman </a:t>
            </a:r>
            <a:r>
              <a:rPr sz="2000" b="1" dirty="0">
                <a:latin typeface="Cambria"/>
                <a:cs typeface="Cambria"/>
              </a:rPr>
              <a:t>Joseph</a:t>
            </a:r>
            <a:r>
              <a:rPr sz="2000" b="1" spc="385" dirty="0">
                <a:latin typeface="Cambria"/>
                <a:cs typeface="Cambria"/>
              </a:rPr>
              <a:t> </a:t>
            </a:r>
            <a:r>
              <a:rPr sz="2000" b="1" dirty="0">
                <a:latin typeface="Cambria"/>
                <a:cs typeface="Cambria"/>
              </a:rPr>
              <a:t>Woodland</a:t>
            </a:r>
            <a:r>
              <a:rPr sz="2000" b="1" spc="400" dirty="0">
                <a:latin typeface="Cambria"/>
                <a:cs typeface="Cambria"/>
              </a:rPr>
              <a:t> </a:t>
            </a:r>
            <a:r>
              <a:rPr sz="2000" spc="85" dirty="0">
                <a:latin typeface="Cambria"/>
                <a:cs typeface="Cambria"/>
              </a:rPr>
              <a:t>and</a:t>
            </a:r>
            <a:r>
              <a:rPr sz="2000" spc="400" dirty="0">
                <a:latin typeface="Cambria"/>
                <a:cs typeface="Cambria"/>
              </a:rPr>
              <a:t> </a:t>
            </a:r>
            <a:r>
              <a:rPr sz="2000" b="1" dirty="0">
                <a:latin typeface="Cambria"/>
                <a:cs typeface="Cambria"/>
              </a:rPr>
              <a:t>Bernard</a:t>
            </a:r>
            <a:r>
              <a:rPr sz="2000" b="1" spc="400" dirty="0">
                <a:latin typeface="Cambria"/>
                <a:cs typeface="Cambria"/>
              </a:rPr>
              <a:t> </a:t>
            </a:r>
            <a:r>
              <a:rPr sz="2000" b="1" spc="40" dirty="0">
                <a:latin typeface="Cambria"/>
                <a:cs typeface="Cambria"/>
              </a:rPr>
              <a:t>silver </a:t>
            </a:r>
            <a:r>
              <a:rPr sz="2000" dirty="0">
                <a:latin typeface="Cambria"/>
                <a:cs typeface="Cambria"/>
              </a:rPr>
              <a:t>in</a:t>
            </a:r>
            <a:r>
              <a:rPr sz="2000" spc="90" dirty="0">
                <a:latin typeface="Cambria"/>
                <a:cs typeface="Cambria"/>
              </a:rPr>
              <a:t>  </a:t>
            </a:r>
            <a:r>
              <a:rPr sz="2000" b="1" dirty="0">
                <a:latin typeface="Cambria"/>
                <a:cs typeface="Cambria"/>
              </a:rPr>
              <a:t>1949</a:t>
            </a:r>
            <a:r>
              <a:rPr sz="2000" dirty="0">
                <a:latin typeface="Cambria"/>
                <a:cs typeface="Cambria"/>
              </a:rPr>
              <a:t>.they</a:t>
            </a:r>
            <a:r>
              <a:rPr sz="2000" spc="80" dirty="0">
                <a:latin typeface="Cambria"/>
                <a:cs typeface="Cambria"/>
              </a:rPr>
              <a:t>  </a:t>
            </a:r>
            <a:r>
              <a:rPr sz="2000" dirty="0">
                <a:latin typeface="Cambria"/>
                <a:cs typeface="Cambria"/>
              </a:rPr>
              <a:t>were</a:t>
            </a:r>
            <a:r>
              <a:rPr sz="2000" spc="85" dirty="0">
                <a:latin typeface="Cambria"/>
                <a:cs typeface="Cambria"/>
              </a:rPr>
              <a:t>  </a:t>
            </a:r>
            <a:r>
              <a:rPr sz="2000" spc="60" dirty="0">
                <a:latin typeface="Cambria"/>
                <a:cs typeface="Cambria"/>
              </a:rPr>
              <a:t>inspired</a:t>
            </a:r>
            <a:r>
              <a:rPr sz="2000" spc="85" dirty="0">
                <a:latin typeface="Cambria"/>
                <a:cs typeface="Cambria"/>
              </a:rPr>
              <a:t>  </a:t>
            </a:r>
            <a:r>
              <a:rPr sz="2000" spc="105" dirty="0">
                <a:latin typeface="Cambria"/>
                <a:cs typeface="Cambria"/>
              </a:rPr>
              <a:t>by</a:t>
            </a:r>
            <a:r>
              <a:rPr sz="2000" spc="85" dirty="0">
                <a:latin typeface="Cambria"/>
                <a:cs typeface="Cambria"/>
              </a:rPr>
              <a:t>  </a:t>
            </a:r>
            <a:r>
              <a:rPr sz="2000" spc="45" dirty="0">
                <a:latin typeface="Cambria"/>
                <a:cs typeface="Cambria"/>
              </a:rPr>
              <a:t>morse </a:t>
            </a:r>
            <a:r>
              <a:rPr sz="2000" spc="125" dirty="0">
                <a:latin typeface="Cambria"/>
                <a:cs typeface="Cambria"/>
              </a:rPr>
              <a:t>code</a:t>
            </a:r>
            <a:r>
              <a:rPr sz="2000" spc="295" dirty="0">
                <a:latin typeface="Cambria"/>
                <a:cs typeface="Cambria"/>
              </a:rPr>
              <a:t> </a:t>
            </a:r>
            <a:r>
              <a:rPr sz="2000" spc="85" dirty="0">
                <a:latin typeface="Cambria"/>
                <a:cs typeface="Cambria"/>
              </a:rPr>
              <a:t>and</a:t>
            </a:r>
            <a:r>
              <a:rPr sz="2000" spc="305" dirty="0">
                <a:latin typeface="Cambria"/>
                <a:cs typeface="Cambria"/>
              </a:rPr>
              <a:t> </a:t>
            </a:r>
            <a:r>
              <a:rPr sz="2000" spc="110" dirty="0">
                <a:latin typeface="Cambria"/>
                <a:cs typeface="Cambria"/>
              </a:rPr>
              <a:t>developed</a:t>
            </a:r>
            <a:r>
              <a:rPr sz="2000" spc="295" dirty="0">
                <a:latin typeface="Cambria"/>
                <a:cs typeface="Cambria"/>
              </a:rPr>
              <a:t> </a:t>
            </a:r>
            <a:r>
              <a:rPr sz="2000" spc="85" dirty="0">
                <a:latin typeface="Cambria"/>
                <a:cs typeface="Cambria"/>
              </a:rPr>
              <a:t>a</a:t>
            </a:r>
            <a:r>
              <a:rPr sz="2000" spc="315" dirty="0">
                <a:latin typeface="Cambria"/>
                <a:cs typeface="Cambria"/>
              </a:rPr>
              <a:t> </a:t>
            </a:r>
            <a:r>
              <a:rPr sz="2000" spc="55" dirty="0">
                <a:latin typeface="Cambria"/>
                <a:cs typeface="Cambria"/>
              </a:rPr>
              <a:t>system</a:t>
            </a:r>
            <a:r>
              <a:rPr sz="2000" spc="30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of</a:t>
            </a:r>
            <a:r>
              <a:rPr sz="2000" spc="310" dirty="0">
                <a:latin typeface="Cambria"/>
                <a:cs typeface="Cambria"/>
              </a:rPr>
              <a:t> </a:t>
            </a:r>
            <a:r>
              <a:rPr sz="2000" spc="50" dirty="0">
                <a:latin typeface="Cambria"/>
                <a:cs typeface="Cambria"/>
              </a:rPr>
              <a:t>lines </a:t>
            </a:r>
            <a:r>
              <a:rPr sz="2000" spc="85" dirty="0">
                <a:latin typeface="Cambria"/>
                <a:cs typeface="Cambria"/>
              </a:rPr>
              <a:t>and</a:t>
            </a:r>
            <a:r>
              <a:rPr sz="2000" spc="100" dirty="0">
                <a:latin typeface="Cambria"/>
                <a:cs typeface="Cambria"/>
              </a:rPr>
              <a:t>  spaces  </a:t>
            </a:r>
            <a:r>
              <a:rPr sz="2000" dirty="0">
                <a:latin typeface="Cambria"/>
                <a:cs typeface="Cambria"/>
              </a:rPr>
              <a:t>that</a:t>
            </a:r>
            <a:r>
              <a:rPr sz="2000" spc="100" dirty="0">
                <a:latin typeface="Cambria"/>
                <a:cs typeface="Cambria"/>
              </a:rPr>
              <a:t>  </a:t>
            </a:r>
            <a:r>
              <a:rPr sz="2000" spc="80" dirty="0">
                <a:latin typeface="Cambria"/>
                <a:cs typeface="Cambria"/>
              </a:rPr>
              <a:t>could</a:t>
            </a:r>
            <a:r>
              <a:rPr sz="2000" spc="100" dirty="0">
                <a:latin typeface="Cambria"/>
                <a:cs typeface="Cambria"/>
              </a:rPr>
              <a:t>  </a:t>
            </a:r>
            <a:r>
              <a:rPr sz="2000" spc="165" dirty="0">
                <a:latin typeface="Cambria"/>
                <a:cs typeface="Cambria"/>
              </a:rPr>
              <a:t>be</a:t>
            </a:r>
            <a:r>
              <a:rPr sz="2000" spc="105" dirty="0">
                <a:latin typeface="Cambria"/>
                <a:cs typeface="Cambria"/>
              </a:rPr>
              <a:t>  </a:t>
            </a:r>
            <a:r>
              <a:rPr sz="2000" spc="65" dirty="0">
                <a:latin typeface="Cambria"/>
                <a:cs typeface="Cambria"/>
              </a:rPr>
              <a:t>read</a:t>
            </a:r>
            <a:r>
              <a:rPr sz="2000" spc="110" dirty="0">
                <a:latin typeface="Cambria"/>
                <a:cs typeface="Cambria"/>
              </a:rPr>
              <a:t>  </a:t>
            </a:r>
            <a:r>
              <a:rPr sz="2000" spc="105" dirty="0">
                <a:latin typeface="Cambria"/>
                <a:cs typeface="Cambria"/>
              </a:rPr>
              <a:t>by</a:t>
            </a:r>
            <a:r>
              <a:rPr sz="2000" spc="100" dirty="0">
                <a:latin typeface="Cambria"/>
                <a:cs typeface="Cambria"/>
              </a:rPr>
              <a:t>  </a:t>
            </a:r>
            <a:r>
              <a:rPr sz="2000" spc="35" dirty="0">
                <a:latin typeface="Cambria"/>
                <a:cs typeface="Cambria"/>
              </a:rPr>
              <a:t>a </a:t>
            </a:r>
            <a:r>
              <a:rPr sz="2000" spc="70" dirty="0">
                <a:latin typeface="Cambria"/>
                <a:cs typeface="Cambria"/>
              </a:rPr>
              <a:t>machine.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ts val="2280"/>
              </a:lnSpc>
              <a:spcBef>
                <a:spcPts val="960"/>
              </a:spcBef>
            </a:pPr>
            <a:r>
              <a:rPr sz="2000" spc="65" dirty="0">
                <a:latin typeface="Cambria"/>
                <a:cs typeface="Cambria"/>
              </a:rPr>
              <a:t>The</a:t>
            </a:r>
            <a:r>
              <a:rPr sz="2000" spc="204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first</a:t>
            </a:r>
            <a:r>
              <a:rPr sz="2000" spc="185" dirty="0">
                <a:latin typeface="Cambria"/>
                <a:cs typeface="Cambria"/>
              </a:rPr>
              <a:t> </a:t>
            </a:r>
            <a:r>
              <a:rPr sz="2000" spc="100" dirty="0">
                <a:latin typeface="Cambria"/>
                <a:cs typeface="Cambria"/>
              </a:rPr>
              <a:t>barcode</a:t>
            </a:r>
            <a:r>
              <a:rPr sz="2000" spc="204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was</a:t>
            </a:r>
            <a:r>
              <a:rPr sz="2000" spc="210" dirty="0">
                <a:latin typeface="Cambria"/>
                <a:cs typeface="Cambria"/>
              </a:rPr>
              <a:t> </a:t>
            </a:r>
            <a:r>
              <a:rPr sz="2000" spc="90" dirty="0">
                <a:latin typeface="Cambria"/>
                <a:cs typeface="Cambria"/>
              </a:rPr>
              <a:t>scanned</a:t>
            </a:r>
            <a:r>
              <a:rPr sz="2000" spc="200" dirty="0">
                <a:latin typeface="Cambria"/>
                <a:cs typeface="Cambria"/>
              </a:rPr>
              <a:t> </a:t>
            </a:r>
            <a:r>
              <a:rPr sz="2000" spc="50" dirty="0">
                <a:latin typeface="Cambria"/>
                <a:cs typeface="Cambria"/>
              </a:rPr>
              <a:t>on</a:t>
            </a:r>
            <a:r>
              <a:rPr sz="2000" spc="220" dirty="0">
                <a:latin typeface="Cambria"/>
                <a:cs typeface="Cambria"/>
              </a:rPr>
              <a:t> </a:t>
            </a:r>
            <a:r>
              <a:rPr sz="2000" spc="-20" dirty="0">
                <a:latin typeface="Cambria"/>
                <a:cs typeface="Cambria"/>
              </a:rPr>
              <a:t>June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ts val="2160"/>
              </a:lnSpc>
            </a:pPr>
            <a:r>
              <a:rPr sz="2000" b="1" dirty="0">
                <a:latin typeface="Cambria"/>
                <a:cs typeface="Cambria"/>
              </a:rPr>
              <a:t>26,1974</a:t>
            </a:r>
            <a:r>
              <a:rPr sz="2000" dirty="0">
                <a:latin typeface="Cambria"/>
                <a:cs typeface="Cambria"/>
              </a:rPr>
              <a:t>,at</a:t>
            </a:r>
            <a:r>
              <a:rPr sz="2000" spc="85" dirty="0">
                <a:latin typeface="Cambria"/>
                <a:cs typeface="Cambria"/>
              </a:rPr>
              <a:t> a</a:t>
            </a:r>
            <a:r>
              <a:rPr sz="2000" spc="80" dirty="0">
                <a:latin typeface="Cambria"/>
                <a:cs typeface="Cambria"/>
              </a:rPr>
              <a:t> </a:t>
            </a:r>
            <a:r>
              <a:rPr sz="2000" spc="50" dirty="0">
                <a:latin typeface="Cambria"/>
                <a:cs typeface="Cambria"/>
              </a:rPr>
              <a:t>marsh</a:t>
            </a:r>
            <a:r>
              <a:rPr sz="2000" spc="95" dirty="0">
                <a:latin typeface="Cambria"/>
                <a:cs typeface="Cambria"/>
              </a:rPr>
              <a:t> </a:t>
            </a:r>
            <a:r>
              <a:rPr sz="2000" spc="55" dirty="0">
                <a:latin typeface="Cambria"/>
                <a:cs typeface="Cambria"/>
              </a:rPr>
              <a:t>supermarket</a:t>
            </a:r>
            <a:r>
              <a:rPr sz="2000" spc="10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in</a:t>
            </a:r>
            <a:r>
              <a:rPr sz="2000" spc="90" dirty="0">
                <a:latin typeface="Cambria"/>
                <a:cs typeface="Cambria"/>
              </a:rPr>
              <a:t> </a:t>
            </a:r>
            <a:r>
              <a:rPr sz="2000" spc="-20" dirty="0">
                <a:latin typeface="Cambria"/>
                <a:cs typeface="Cambria"/>
              </a:rPr>
              <a:t>troy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ts val="2280"/>
              </a:lnSpc>
            </a:pPr>
            <a:r>
              <a:rPr sz="2000" spc="80" dirty="0">
                <a:latin typeface="Cambria"/>
                <a:cs typeface="Cambria"/>
              </a:rPr>
              <a:t>,ohio</a:t>
            </a:r>
            <a:r>
              <a:rPr sz="2000" spc="45" dirty="0">
                <a:latin typeface="Cambria"/>
                <a:cs typeface="Cambria"/>
              </a:rPr>
              <a:t> </a:t>
            </a:r>
            <a:r>
              <a:rPr sz="2000" spc="55" dirty="0">
                <a:latin typeface="Cambria"/>
                <a:cs typeface="Cambria"/>
              </a:rPr>
              <a:t>(USA).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82255" y="2743187"/>
            <a:ext cx="5352371" cy="284205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03768" y="-1"/>
            <a:ext cx="3888740" cy="6858000"/>
            <a:chOff x="8303768" y="-1"/>
            <a:chExt cx="3888740" cy="685800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3768" y="-1"/>
              <a:ext cx="3888231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430889" y="6258877"/>
              <a:ext cx="398780" cy="399415"/>
            </a:xfrm>
            <a:custGeom>
              <a:avLst/>
              <a:gdLst/>
              <a:ahLst/>
              <a:cxnLst/>
              <a:rect l="l" t="t" r="r" b="b"/>
              <a:pathLst>
                <a:path w="398779" h="399415">
                  <a:moveTo>
                    <a:pt x="0" y="199402"/>
                  </a:moveTo>
                  <a:lnTo>
                    <a:pt x="5266" y="153679"/>
                  </a:lnTo>
                  <a:lnTo>
                    <a:pt x="20268" y="111707"/>
                  </a:lnTo>
                  <a:lnTo>
                    <a:pt x="43807" y="74683"/>
                  </a:lnTo>
                  <a:lnTo>
                    <a:pt x="74686" y="43804"/>
                  </a:lnTo>
                  <a:lnTo>
                    <a:pt x="111708" y="20266"/>
                  </a:lnTo>
                  <a:lnTo>
                    <a:pt x="153675" y="5265"/>
                  </a:lnTo>
                  <a:lnTo>
                    <a:pt x="199389" y="0"/>
                  </a:lnTo>
                  <a:lnTo>
                    <a:pt x="245144" y="5265"/>
                  </a:lnTo>
                  <a:lnTo>
                    <a:pt x="287127" y="20266"/>
                  </a:lnTo>
                  <a:lnTo>
                    <a:pt x="324146" y="43804"/>
                  </a:lnTo>
                  <a:lnTo>
                    <a:pt x="355012" y="74683"/>
                  </a:lnTo>
                  <a:lnTo>
                    <a:pt x="378534" y="111707"/>
                  </a:lnTo>
                  <a:lnTo>
                    <a:pt x="393520" y="153679"/>
                  </a:lnTo>
                  <a:lnTo>
                    <a:pt x="398779" y="199402"/>
                  </a:lnTo>
                  <a:lnTo>
                    <a:pt x="393520" y="245126"/>
                  </a:lnTo>
                  <a:lnTo>
                    <a:pt x="378534" y="287098"/>
                  </a:lnTo>
                  <a:lnTo>
                    <a:pt x="355012" y="324121"/>
                  </a:lnTo>
                  <a:lnTo>
                    <a:pt x="324146" y="355001"/>
                  </a:lnTo>
                  <a:lnTo>
                    <a:pt x="287127" y="378539"/>
                  </a:lnTo>
                  <a:lnTo>
                    <a:pt x="245144" y="393539"/>
                  </a:lnTo>
                  <a:lnTo>
                    <a:pt x="199389" y="398805"/>
                  </a:lnTo>
                  <a:lnTo>
                    <a:pt x="153675" y="393539"/>
                  </a:lnTo>
                  <a:lnTo>
                    <a:pt x="111708" y="378539"/>
                  </a:lnTo>
                  <a:lnTo>
                    <a:pt x="74686" y="355001"/>
                  </a:lnTo>
                  <a:lnTo>
                    <a:pt x="43807" y="324121"/>
                  </a:lnTo>
                  <a:lnTo>
                    <a:pt x="20268" y="287098"/>
                  </a:lnTo>
                  <a:lnTo>
                    <a:pt x="5266" y="245126"/>
                  </a:lnTo>
                  <a:lnTo>
                    <a:pt x="0" y="19940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6485" y="988694"/>
            <a:ext cx="1363357" cy="4635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16939" y="1615186"/>
            <a:ext cx="6541770" cy="437261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95580" marR="54610" indent="-183515">
              <a:lnSpc>
                <a:spcPct val="80000"/>
              </a:lnSpc>
              <a:spcBef>
                <a:spcPts val="480"/>
              </a:spcBef>
              <a:buClr>
                <a:srgbClr val="9E3611"/>
              </a:buClr>
              <a:buSzPct val="84375"/>
              <a:buFont typeface="Wingdings"/>
              <a:buChar char=""/>
              <a:tabLst>
                <a:tab pos="195580" algn="l"/>
              </a:tabLst>
            </a:pPr>
            <a:r>
              <a:rPr sz="1600" spc="110" dirty="0">
                <a:latin typeface="Cambria"/>
                <a:cs typeface="Cambria"/>
              </a:rPr>
              <a:t>A</a:t>
            </a:r>
            <a:r>
              <a:rPr sz="1600" spc="75" dirty="0">
                <a:latin typeface="Cambria"/>
                <a:cs typeface="Cambria"/>
              </a:rPr>
              <a:t> barcode</a:t>
            </a:r>
            <a:r>
              <a:rPr sz="1600" spc="100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scanner</a:t>
            </a:r>
            <a:r>
              <a:rPr sz="1600" spc="9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works</a:t>
            </a:r>
            <a:r>
              <a:rPr sz="1600" spc="85" dirty="0">
                <a:latin typeface="Cambria"/>
                <a:cs typeface="Cambria"/>
              </a:rPr>
              <a:t> by</a:t>
            </a:r>
            <a:r>
              <a:rPr sz="1600" spc="90" dirty="0">
                <a:latin typeface="Cambria"/>
                <a:cs typeface="Cambria"/>
              </a:rPr>
              <a:t> </a:t>
            </a:r>
            <a:r>
              <a:rPr sz="1600" spc="50" dirty="0">
                <a:latin typeface="Cambria"/>
                <a:cs typeface="Cambria"/>
              </a:rPr>
              <a:t>shining</a:t>
            </a:r>
            <a:r>
              <a:rPr sz="1600" spc="75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a</a:t>
            </a:r>
            <a:r>
              <a:rPr sz="1600" spc="80" dirty="0">
                <a:latin typeface="Cambria"/>
                <a:cs typeface="Cambria"/>
              </a:rPr>
              <a:t> </a:t>
            </a:r>
            <a:r>
              <a:rPr sz="1600" spc="90" dirty="0">
                <a:latin typeface="Cambria"/>
                <a:cs typeface="Cambria"/>
              </a:rPr>
              <a:t>beam</a:t>
            </a:r>
            <a:r>
              <a:rPr sz="1600" spc="10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of</a:t>
            </a:r>
            <a:r>
              <a:rPr sz="1600" spc="8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light</a:t>
            </a:r>
            <a:r>
              <a:rPr sz="1600" spc="7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onto</a:t>
            </a:r>
            <a:r>
              <a:rPr sz="1600" spc="80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a</a:t>
            </a:r>
            <a:r>
              <a:rPr sz="1600" spc="75" dirty="0">
                <a:latin typeface="Cambria"/>
                <a:cs typeface="Cambria"/>
              </a:rPr>
              <a:t> </a:t>
            </a:r>
            <a:r>
              <a:rPr sz="1600" spc="65" dirty="0">
                <a:latin typeface="Cambria"/>
                <a:cs typeface="Cambria"/>
              </a:rPr>
              <a:t>barcode </a:t>
            </a:r>
            <a:r>
              <a:rPr sz="1600" spc="55" dirty="0">
                <a:latin typeface="Cambria"/>
                <a:cs typeface="Cambria"/>
              </a:rPr>
              <a:t>and</a:t>
            </a:r>
            <a:r>
              <a:rPr sz="1600" spc="135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measuring</a:t>
            </a:r>
            <a:r>
              <a:rPr sz="1600" spc="13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the</a:t>
            </a:r>
            <a:r>
              <a:rPr sz="1600" spc="13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amount</a:t>
            </a:r>
            <a:r>
              <a:rPr sz="1600" spc="135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and</a:t>
            </a:r>
            <a:r>
              <a:rPr sz="1600" spc="14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pattern</a:t>
            </a:r>
            <a:r>
              <a:rPr sz="1600" spc="14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of</a:t>
            </a:r>
            <a:r>
              <a:rPr sz="1600" spc="13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light</a:t>
            </a:r>
            <a:r>
              <a:rPr sz="1600" spc="12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that</a:t>
            </a:r>
            <a:r>
              <a:rPr sz="1600" spc="15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reflects</a:t>
            </a:r>
            <a:r>
              <a:rPr sz="1600" spc="15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off</a:t>
            </a:r>
            <a:r>
              <a:rPr sz="1600" spc="13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of</a:t>
            </a:r>
            <a:r>
              <a:rPr sz="1600" spc="114" dirty="0">
                <a:latin typeface="Cambria"/>
                <a:cs typeface="Cambria"/>
              </a:rPr>
              <a:t> </a:t>
            </a:r>
            <a:r>
              <a:rPr sz="1600" spc="-25" dirty="0">
                <a:latin typeface="Cambria"/>
                <a:cs typeface="Cambria"/>
              </a:rPr>
              <a:t>it.</a:t>
            </a:r>
            <a:endParaRPr sz="1600">
              <a:latin typeface="Cambria"/>
              <a:cs typeface="Cambria"/>
            </a:endParaRPr>
          </a:p>
          <a:p>
            <a:pPr marL="195580" indent="-182880">
              <a:lnSpc>
                <a:spcPct val="100000"/>
              </a:lnSpc>
              <a:spcBef>
                <a:spcPts val="820"/>
              </a:spcBef>
              <a:buClr>
                <a:srgbClr val="9E3611"/>
              </a:buClr>
              <a:buSzPct val="84375"/>
              <a:buFont typeface="Wingdings"/>
              <a:buChar char=""/>
              <a:tabLst>
                <a:tab pos="195580" algn="l"/>
              </a:tabLst>
            </a:pPr>
            <a:r>
              <a:rPr sz="1600" dirty="0">
                <a:latin typeface="Cambria"/>
                <a:cs typeface="Cambria"/>
              </a:rPr>
              <a:t>The</a:t>
            </a:r>
            <a:r>
              <a:rPr sz="1600" spc="114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working</a:t>
            </a:r>
            <a:r>
              <a:rPr sz="1600" spc="14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of</a:t>
            </a:r>
            <a:r>
              <a:rPr sz="1600" spc="125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a</a:t>
            </a:r>
            <a:r>
              <a:rPr sz="1600" spc="120" dirty="0">
                <a:latin typeface="Cambria"/>
                <a:cs typeface="Cambria"/>
              </a:rPr>
              <a:t> </a:t>
            </a:r>
            <a:r>
              <a:rPr sz="1600" spc="75" dirty="0">
                <a:latin typeface="Cambria"/>
                <a:cs typeface="Cambria"/>
              </a:rPr>
              <a:t>barcode</a:t>
            </a:r>
            <a:r>
              <a:rPr sz="1600" spc="145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scanner</a:t>
            </a:r>
            <a:r>
              <a:rPr sz="1600" spc="12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is</a:t>
            </a:r>
            <a:r>
              <a:rPr sz="1600" spc="13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as</a:t>
            </a:r>
            <a:r>
              <a:rPr sz="1600" spc="125" dirty="0">
                <a:latin typeface="Cambria"/>
                <a:cs typeface="Cambria"/>
              </a:rPr>
              <a:t> </a:t>
            </a:r>
            <a:r>
              <a:rPr sz="1600" spc="-10" dirty="0">
                <a:latin typeface="Cambria"/>
                <a:cs typeface="Cambria"/>
              </a:rPr>
              <a:t>follows:</a:t>
            </a:r>
            <a:endParaRPr sz="1600">
              <a:latin typeface="Cambria"/>
              <a:cs typeface="Cambria"/>
            </a:endParaRP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Clr>
                <a:srgbClr val="9E3611"/>
              </a:buClr>
              <a:buSzPct val="84375"/>
              <a:buAutoNum type="arabicPeriod"/>
              <a:tabLst>
                <a:tab pos="469900" algn="l"/>
              </a:tabLst>
            </a:pPr>
            <a:r>
              <a:rPr sz="1600" spc="50" dirty="0">
                <a:latin typeface="Cambria"/>
                <a:cs typeface="Cambria"/>
              </a:rPr>
              <a:t>Barcode</a:t>
            </a:r>
            <a:r>
              <a:rPr sz="1600" spc="125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scanner</a:t>
            </a:r>
            <a:r>
              <a:rPr sz="1600" spc="14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have</a:t>
            </a:r>
            <a:r>
              <a:rPr sz="1600" spc="114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a</a:t>
            </a:r>
            <a:r>
              <a:rPr sz="1600" spc="13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built-in</a:t>
            </a:r>
            <a:r>
              <a:rPr sz="1600" spc="125" dirty="0">
                <a:latin typeface="Cambria"/>
                <a:cs typeface="Cambria"/>
              </a:rPr>
              <a:t> </a:t>
            </a:r>
            <a:r>
              <a:rPr sz="1600" spc="45" dirty="0">
                <a:latin typeface="Cambria"/>
                <a:cs typeface="Cambria"/>
              </a:rPr>
              <a:t>light.</a:t>
            </a:r>
            <a:endParaRPr sz="1600">
              <a:latin typeface="Cambria"/>
              <a:cs typeface="Cambria"/>
            </a:endParaRP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Clr>
                <a:srgbClr val="9E3611"/>
              </a:buClr>
              <a:buSzPct val="84375"/>
              <a:buAutoNum type="arabicPeriod"/>
              <a:tabLst>
                <a:tab pos="469900" algn="l"/>
              </a:tabLst>
            </a:pPr>
            <a:r>
              <a:rPr sz="1600" dirty="0">
                <a:latin typeface="Cambria"/>
                <a:cs typeface="Cambria"/>
              </a:rPr>
              <a:t>The</a:t>
            </a:r>
            <a:r>
              <a:rPr sz="1600" spc="155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scanner</a:t>
            </a:r>
            <a:r>
              <a:rPr sz="1600" spc="17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shines</a:t>
            </a:r>
            <a:r>
              <a:rPr sz="1600" spc="16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this</a:t>
            </a:r>
            <a:r>
              <a:rPr sz="1600" spc="17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light</a:t>
            </a:r>
            <a:r>
              <a:rPr sz="1600" spc="17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onto</a:t>
            </a:r>
            <a:r>
              <a:rPr sz="1600" spc="16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the</a:t>
            </a:r>
            <a:r>
              <a:rPr sz="1600" spc="170" dirty="0">
                <a:latin typeface="Cambria"/>
                <a:cs typeface="Cambria"/>
              </a:rPr>
              <a:t> </a:t>
            </a:r>
            <a:r>
              <a:rPr sz="1600" spc="70" dirty="0">
                <a:latin typeface="Cambria"/>
                <a:cs typeface="Cambria"/>
              </a:rPr>
              <a:t>barcode.</a:t>
            </a:r>
            <a:endParaRPr sz="1600">
              <a:latin typeface="Cambria"/>
              <a:cs typeface="Cambria"/>
            </a:endParaRPr>
          </a:p>
          <a:p>
            <a:pPr marL="469900" indent="-457200">
              <a:lnSpc>
                <a:spcPts val="1730"/>
              </a:lnSpc>
              <a:spcBef>
                <a:spcPts val="815"/>
              </a:spcBef>
              <a:buClr>
                <a:srgbClr val="9E3611"/>
              </a:buClr>
              <a:buSzPct val="84375"/>
              <a:buAutoNum type="arabicPeriod"/>
              <a:tabLst>
                <a:tab pos="469900" algn="l"/>
              </a:tabLst>
            </a:pPr>
            <a:r>
              <a:rPr sz="1600" dirty="0">
                <a:latin typeface="Cambria"/>
                <a:cs typeface="Cambria"/>
              </a:rPr>
              <a:t>The</a:t>
            </a:r>
            <a:r>
              <a:rPr sz="1600" spc="15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scanner’s</a:t>
            </a:r>
            <a:r>
              <a:rPr sz="1600" spc="204" dirty="0">
                <a:latin typeface="Cambria"/>
                <a:cs typeface="Cambria"/>
              </a:rPr>
              <a:t> </a:t>
            </a:r>
            <a:r>
              <a:rPr sz="1600" spc="45" dirty="0">
                <a:latin typeface="Cambria"/>
                <a:cs typeface="Cambria"/>
              </a:rPr>
              <a:t>photodiode(or</a:t>
            </a:r>
            <a:r>
              <a:rPr sz="1600" spc="18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photo</a:t>
            </a:r>
            <a:r>
              <a:rPr sz="1600" spc="160" dirty="0">
                <a:latin typeface="Cambria"/>
                <a:cs typeface="Cambria"/>
              </a:rPr>
              <a:t> </a:t>
            </a:r>
            <a:r>
              <a:rPr sz="1600" spc="50" dirty="0">
                <a:latin typeface="Cambria"/>
                <a:cs typeface="Cambria"/>
              </a:rPr>
              <a:t>detector</a:t>
            </a:r>
            <a:r>
              <a:rPr sz="1600" spc="19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)</a:t>
            </a:r>
            <a:r>
              <a:rPr sz="1600" spc="160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and</a:t>
            </a:r>
            <a:r>
              <a:rPr sz="1600" spc="17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sensor</a:t>
            </a:r>
            <a:r>
              <a:rPr sz="1600" spc="160" dirty="0">
                <a:latin typeface="Cambria"/>
                <a:cs typeface="Cambria"/>
              </a:rPr>
              <a:t> </a:t>
            </a:r>
            <a:r>
              <a:rPr sz="1600" spc="-10" dirty="0">
                <a:latin typeface="Cambria"/>
                <a:cs typeface="Cambria"/>
              </a:rPr>
              <a:t>capture</a:t>
            </a:r>
            <a:endParaRPr sz="1600">
              <a:latin typeface="Cambria"/>
              <a:cs typeface="Cambria"/>
            </a:endParaRPr>
          </a:p>
          <a:p>
            <a:pPr marL="469900">
              <a:lnSpc>
                <a:spcPts val="1730"/>
              </a:lnSpc>
            </a:pPr>
            <a:r>
              <a:rPr sz="1600" dirty="0">
                <a:latin typeface="Cambria"/>
                <a:cs typeface="Cambria"/>
              </a:rPr>
              <a:t>the</a:t>
            </a:r>
            <a:r>
              <a:rPr sz="1600" spc="13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light</a:t>
            </a:r>
            <a:r>
              <a:rPr sz="1600" spc="125" dirty="0">
                <a:latin typeface="Cambria"/>
                <a:cs typeface="Cambria"/>
              </a:rPr>
              <a:t> </a:t>
            </a:r>
            <a:r>
              <a:rPr sz="1600" spc="50" dirty="0">
                <a:latin typeface="Cambria"/>
                <a:cs typeface="Cambria"/>
              </a:rPr>
              <a:t>reflected</a:t>
            </a:r>
            <a:r>
              <a:rPr sz="1600" spc="16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form</a:t>
            </a:r>
            <a:r>
              <a:rPr sz="1600" spc="13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the</a:t>
            </a:r>
            <a:r>
              <a:rPr sz="1600" spc="13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line</a:t>
            </a:r>
            <a:r>
              <a:rPr sz="1600" spc="135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and</a:t>
            </a:r>
            <a:r>
              <a:rPr sz="1600" spc="125" dirty="0">
                <a:latin typeface="Cambria"/>
                <a:cs typeface="Cambria"/>
              </a:rPr>
              <a:t> </a:t>
            </a:r>
            <a:r>
              <a:rPr sz="1600" spc="80" dirty="0">
                <a:latin typeface="Cambria"/>
                <a:cs typeface="Cambria"/>
              </a:rPr>
              <a:t>spaces</a:t>
            </a:r>
            <a:r>
              <a:rPr sz="1600" spc="16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on</a:t>
            </a:r>
            <a:r>
              <a:rPr sz="1600" spc="13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the</a:t>
            </a:r>
            <a:r>
              <a:rPr sz="1600" spc="135" dirty="0">
                <a:latin typeface="Cambria"/>
                <a:cs typeface="Cambria"/>
              </a:rPr>
              <a:t> </a:t>
            </a:r>
            <a:r>
              <a:rPr sz="1600" spc="75" dirty="0">
                <a:latin typeface="Cambria"/>
                <a:cs typeface="Cambria"/>
              </a:rPr>
              <a:t>barcode</a:t>
            </a:r>
            <a:r>
              <a:rPr sz="1600" spc="150" dirty="0">
                <a:latin typeface="Cambria"/>
                <a:cs typeface="Cambria"/>
              </a:rPr>
              <a:t> </a:t>
            </a:r>
            <a:r>
              <a:rPr sz="1600" spc="85" dirty="0">
                <a:latin typeface="Cambria"/>
                <a:cs typeface="Cambria"/>
              </a:rPr>
              <a:t>.</a:t>
            </a:r>
            <a:endParaRPr sz="1600">
              <a:latin typeface="Cambria"/>
              <a:cs typeface="Cambria"/>
            </a:endParaRPr>
          </a:p>
          <a:p>
            <a:pPr marL="469900" indent="-457200">
              <a:lnSpc>
                <a:spcPct val="100000"/>
              </a:lnSpc>
              <a:spcBef>
                <a:spcPts val="819"/>
              </a:spcBef>
              <a:buClr>
                <a:srgbClr val="9E3611"/>
              </a:buClr>
              <a:buSzPct val="84375"/>
              <a:buAutoNum type="arabicPeriod" startAt="4"/>
              <a:tabLst>
                <a:tab pos="469900" algn="l"/>
              </a:tabLst>
            </a:pPr>
            <a:r>
              <a:rPr sz="1600" dirty="0">
                <a:latin typeface="Cambria"/>
                <a:cs typeface="Cambria"/>
              </a:rPr>
              <a:t>The</a:t>
            </a:r>
            <a:r>
              <a:rPr sz="1600" spc="140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scanner</a:t>
            </a:r>
            <a:r>
              <a:rPr sz="1600" spc="15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converts</a:t>
            </a:r>
            <a:r>
              <a:rPr sz="1600" spc="17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light</a:t>
            </a:r>
            <a:r>
              <a:rPr sz="1600" spc="140" dirty="0">
                <a:latin typeface="Cambria"/>
                <a:cs typeface="Cambria"/>
              </a:rPr>
              <a:t> </a:t>
            </a:r>
            <a:r>
              <a:rPr sz="1600" spc="75" dirty="0">
                <a:latin typeface="Cambria"/>
                <a:cs typeface="Cambria"/>
              </a:rPr>
              <a:t>energy</a:t>
            </a:r>
            <a:r>
              <a:rPr sz="1600" spc="16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into</a:t>
            </a:r>
            <a:r>
              <a:rPr sz="1600" spc="145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electrical</a:t>
            </a:r>
            <a:r>
              <a:rPr sz="1600" spc="160" dirty="0">
                <a:latin typeface="Cambria"/>
                <a:cs typeface="Cambria"/>
              </a:rPr>
              <a:t> </a:t>
            </a:r>
            <a:r>
              <a:rPr sz="1600" spc="50" dirty="0">
                <a:latin typeface="Cambria"/>
                <a:cs typeface="Cambria"/>
              </a:rPr>
              <a:t>energy.</a:t>
            </a:r>
            <a:endParaRPr sz="1600">
              <a:latin typeface="Cambria"/>
              <a:cs typeface="Cambria"/>
            </a:endParaRPr>
          </a:p>
          <a:p>
            <a:pPr marL="469900" marR="330200" indent="-457834">
              <a:lnSpc>
                <a:spcPct val="80000"/>
              </a:lnSpc>
              <a:spcBef>
                <a:spcPts val="1200"/>
              </a:spcBef>
              <a:buClr>
                <a:srgbClr val="9E3611"/>
              </a:buClr>
              <a:buSzPct val="84375"/>
              <a:buAutoNum type="arabicPeriod" startAt="4"/>
              <a:tabLst>
                <a:tab pos="469900" algn="l"/>
              </a:tabLst>
            </a:pPr>
            <a:r>
              <a:rPr sz="1600" dirty="0">
                <a:latin typeface="Cambria"/>
                <a:cs typeface="Cambria"/>
              </a:rPr>
              <a:t>The</a:t>
            </a:r>
            <a:r>
              <a:rPr sz="1600" spc="65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scanner</a:t>
            </a:r>
            <a:r>
              <a:rPr sz="1600" spc="90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recognizes</a:t>
            </a:r>
            <a:r>
              <a:rPr sz="1600" spc="90" dirty="0">
                <a:latin typeface="Cambria"/>
                <a:cs typeface="Cambria"/>
              </a:rPr>
              <a:t> </a:t>
            </a:r>
            <a:r>
              <a:rPr sz="1600" spc="75" dirty="0">
                <a:latin typeface="Cambria"/>
                <a:cs typeface="Cambria"/>
              </a:rPr>
              <a:t>barcode </a:t>
            </a:r>
            <a:r>
              <a:rPr sz="1600" spc="65" dirty="0">
                <a:latin typeface="Cambria"/>
                <a:cs typeface="Cambria"/>
              </a:rPr>
              <a:t>symbols</a:t>
            </a:r>
            <a:r>
              <a:rPr sz="1600" spc="95" dirty="0">
                <a:latin typeface="Cambria"/>
                <a:cs typeface="Cambria"/>
              </a:rPr>
              <a:t> </a:t>
            </a:r>
            <a:r>
              <a:rPr sz="1600" spc="85" dirty="0">
                <a:latin typeface="Cambria"/>
                <a:cs typeface="Cambria"/>
              </a:rPr>
              <a:t>by </a:t>
            </a:r>
            <a:r>
              <a:rPr sz="1600" spc="45" dirty="0">
                <a:latin typeface="Cambria"/>
                <a:cs typeface="Cambria"/>
              </a:rPr>
              <a:t>analyzing</a:t>
            </a:r>
            <a:r>
              <a:rPr sz="1600" spc="55" dirty="0">
                <a:latin typeface="Cambria"/>
                <a:cs typeface="Cambria"/>
              </a:rPr>
              <a:t> </a:t>
            </a:r>
            <a:r>
              <a:rPr sz="1600" spc="70" dirty="0">
                <a:latin typeface="Cambria"/>
                <a:cs typeface="Cambria"/>
              </a:rPr>
              <a:t>image </a:t>
            </a:r>
            <a:r>
              <a:rPr sz="1600" dirty="0">
                <a:latin typeface="Cambria"/>
                <a:cs typeface="Cambria"/>
              </a:rPr>
              <a:t>data</a:t>
            </a:r>
            <a:r>
              <a:rPr sz="1600" spc="17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form</a:t>
            </a:r>
            <a:r>
              <a:rPr sz="1600" spc="16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the</a:t>
            </a:r>
            <a:r>
              <a:rPr sz="1600" spc="160" dirty="0">
                <a:latin typeface="Cambria"/>
                <a:cs typeface="Cambria"/>
              </a:rPr>
              <a:t> </a:t>
            </a:r>
            <a:r>
              <a:rPr sz="1600" spc="35" dirty="0">
                <a:latin typeface="Cambria"/>
                <a:cs typeface="Cambria"/>
              </a:rPr>
              <a:t>sensor.</a:t>
            </a:r>
            <a:endParaRPr sz="1600">
              <a:latin typeface="Cambria"/>
              <a:cs typeface="Cambria"/>
            </a:endParaRPr>
          </a:p>
          <a:p>
            <a:pPr marL="469900" marR="278130" indent="-457834">
              <a:lnSpc>
                <a:spcPts val="1540"/>
              </a:lnSpc>
              <a:spcBef>
                <a:spcPts val="1185"/>
              </a:spcBef>
              <a:buClr>
                <a:srgbClr val="9E3611"/>
              </a:buClr>
              <a:buSzPct val="84375"/>
              <a:buAutoNum type="arabicPeriod" startAt="4"/>
              <a:tabLst>
                <a:tab pos="469900" algn="l"/>
              </a:tabLst>
            </a:pPr>
            <a:r>
              <a:rPr sz="1600" dirty="0">
                <a:latin typeface="Cambria"/>
                <a:cs typeface="Cambria"/>
              </a:rPr>
              <a:t>The</a:t>
            </a:r>
            <a:r>
              <a:rPr sz="1600" spc="65" dirty="0">
                <a:latin typeface="Cambria"/>
                <a:cs typeface="Cambria"/>
              </a:rPr>
              <a:t> </a:t>
            </a:r>
            <a:r>
              <a:rPr sz="1600" spc="90" dirty="0">
                <a:latin typeface="Cambria"/>
                <a:cs typeface="Cambria"/>
              </a:rPr>
              <a:t>decoder</a:t>
            </a:r>
            <a:r>
              <a:rPr sz="1600" spc="95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recognizes</a:t>
            </a:r>
            <a:r>
              <a:rPr sz="1600" spc="80" dirty="0">
                <a:latin typeface="Cambria"/>
                <a:cs typeface="Cambria"/>
              </a:rPr>
              <a:t> </a:t>
            </a:r>
            <a:r>
              <a:rPr sz="1600" spc="75" dirty="0">
                <a:latin typeface="Cambria"/>
                <a:cs typeface="Cambria"/>
              </a:rPr>
              <a:t>barcode</a:t>
            </a:r>
            <a:r>
              <a:rPr sz="1600" spc="90" dirty="0">
                <a:latin typeface="Cambria"/>
                <a:cs typeface="Cambria"/>
              </a:rPr>
              <a:t> </a:t>
            </a:r>
            <a:r>
              <a:rPr sz="1600" spc="65" dirty="0">
                <a:latin typeface="Cambria"/>
                <a:cs typeface="Cambria"/>
              </a:rPr>
              <a:t>symbols</a:t>
            </a:r>
            <a:r>
              <a:rPr sz="1600" spc="90" dirty="0">
                <a:latin typeface="Cambria"/>
                <a:cs typeface="Cambria"/>
              </a:rPr>
              <a:t> </a:t>
            </a:r>
            <a:r>
              <a:rPr sz="1600" spc="85" dirty="0">
                <a:latin typeface="Cambria"/>
                <a:cs typeface="Cambria"/>
              </a:rPr>
              <a:t>by</a:t>
            </a:r>
            <a:r>
              <a:rPr sz="1600" spc="75" dirty="0">
                <a:latin typeface="Cambria"/>
                <a:cs typeface="Cambria"/>
              </a:rPr>
              <a:t> </a:t>
            </a:r>
            <a:r>
              <a:rPr sz="1600" spc="45" dirty="0">
                <a:latin typeface="Cambria"/>
                <a:cs typeface="Cambria"/>
              </a:rPr>
              <a:t>analyzing</a:t>
            </a:r>
            <a:r>
              <a:rPr sz="1600" spc="50" dirty="0">
                <a:latin typeface="Cambria"/>
                <a:cs typeface="Cambria"/>
              </a:rPr>
              <a:t> </a:t>
            </a:r>
            <a:r>
              <a:rPr sz="1600" spc="70" dirty="0">
                <a:latin typeface="Cambria"/>
                <a:cs typeface="Cambria"/>
              </a:rPr>
              <a:t>image </a:t>
            </a:r>
            <a:r>
              <a:rPr sz="1600" dirty="0">
                <a:latin typeface="Cambria"/>
                <a:cs typeface="Cambria"/>
              </a:rPr>
              <a:t>data</a:t>
            </a:r>
            <a:r>
              <a:rPr sz="1600" spc="13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from</a:t>
            </a:r>
            <a:r>
              <a:rPr sz="1600" spc="114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the</a:t>
            </a:r>
            <a:r>
              <a:rPr sz="1600" spc="125" dirty="0">
                <a:latin typeface="Cambria"/>
                <a:cs typeface="Cambria"/>
              </a:rPr>
              <a:t> </a:t>
            </a:r>
            <a:r>
              <a:rPr sz="1600" spc="35" dirty="0">
                <a:latin typeface="Cambria"/>
                <a:cs typeface="Cambria"/>
              </a:rPr>
              <a:t>sensor.</a:t>
            </a:r>
            <a:endParaRPr sz="1600">
              <a:latin typeface="Cambria"/>
              <a:cs typeface="Cambria"/>
            </a:endParaRPr>
          </a:p>
          <a:p>
            <a:pPr marL="469900" indent="-457200">
              <a:lnSpc>
                <a:spcPts val="1730"/>
              </a:lnSpc>
              <a:spcBef>
                <a:spcPts val="819"/>
              </a:spcBef>
              <a:buClr>
                <a:srgbClr val="9E3611"/>
              </a:buClr>
              <a:buSzPct val="84375"/>
              <a:buAutoNum type="arabicPeriod" startAt="4"/>
              <a:tabLst>
                <a:tab pos="469900" algn="l"/>
              </a:tabLst>
            </a:pPr>
            <a:r>
              <a:rPr sz="1600" dirty="0">
                <a:latin typeface="Cambria"/>
                <a:cs typeface="Cambria"/>
              </a:rPr>
              <a:t>The</a:t>
            </a:r>
            <a:r>
              <a:rPr sz="1600" spc="105" dirty="0">
                <a:latin typeface="Cambria"/>
                <a:cs typeface="Cambria"/>
              </a:rPr>
              <a:t> </a:t>
            </a:r>
            <a:r>
              <a:rPr sz="1600" spc="90" dirty="0">
                <a:latin typeface="Cambria"/>
                <a:cs typeface="Cambria"/>
              </a:rPr>
              <a:t>decoder</a:t>
            </a:r>
            <a:r>
              <a:rPr sz="1600" spc="14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translates</a:t>
            </a:r>
            <a:r>
              <a:rPr sz="1600" spc="130" dirty="0">
                <a:latin typeface="Cambria"/>
                <a:cs typeface="Cambria"/>
              </a:rPr>
              <a:t> </a:t>
            </a:r>
            <a:r>
              <a:rPr sz="1600" spc="65" dirty="0">
                <a:latin typeface="Cambria"/>
                <a:cs typeface="Cambria"/>
              </a:rPr>
              <a:t>bar</a:t>
            </a:r>
            <a:r>
              <a:rPr sz="1600" spc="120" dirty="0">
                <a:latin typeface="Cambria"/>
                <a:cs typeface="Cambria"/>
              </a:rPr>
              <a:t> </a:t>
            </a:r>
            <a:r>
              <a:rPr sz="1600" spc="60" dirty="0">
                <a:latin typeface="Cambria"/>
                <a:cs typeface="Cambria"/>
              </a:rPr>
              <a:t>and</a:t>
            </a:r>
            <a:r>
              <a:rPr sz="1600" spc="120" dirty="0">
                <a:latin typeface="Cambria"/>
                <a:cs typeface="Cambria"/>
              </a:rPr>
              <a:t> </a:t>
            </a:r>
            <a:r>
              <a:rPr sz="1600" spc="85" dirty="0">
                <a:latin typeface="Cambria"/>
                <a:cs typeface="Cambria"/>
              </a:rPr>
              <a:t>space</a:t>
            </a:r>
            <a:r>
              <a:rPr sz="1600" spc="12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content</a:t>
            </a:r>
            <a:r>
              <a:rPr sz="1600" spc="155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and</a:t>
            </a:r>
            <a:r>
              <a:rPr sz="1600" spc="120" dirty="0">
                <a:latin typeface="Cambria"/>
                <a:cs typeface="Cambria"/>
              </a:rPr>
              <a:t> </a:t>
            </a:r>
            <a:r>
              <a:rPr sz="1600" spc="70" dirty="0">
                <a:latin typeface="Cambria"/>
                <a:cs typeface="Cambria"/>
              </a:rPr>
              <a:t>sends</a:t>
            </a:r>
            <a:r>
              <a:rPr sz="1600" spc="13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the</a:t>
            </a:r>
            <a:r>
              <a:rPr sz="1600" spc="120" dirty="0">
                <a:latin typeface="Cambria"/>
                <a:cs typeface="Cambria"/>
              </a:rPr>
              <a:t> </a:t>
            </a:r>
            <a:r>
              <a:rPr sz="1600" spc="-20" dirty="0">
                <a:latin typeface="Cambria"/>
                <a:cs typeface="Cambria"/>
              </a:rPr>
              <a:t>data</a:t>
            </a:r>
            <a:endParaRPr sz="1600">
              <a:latin typeface="Cambria"/>
              <a:cs typeface="Cambria"/>
            </a:endParaRPr>
          </a:p>
          <a:p>
            <a:pPr marL="469900">
              <a:lnSpc>
                <a:spcPts val="1730"/>
              </a:lnSpc>
            </a:pPr>
            <a:r>
              <a:rPr sz="1600" dirty="0">
                <a:latin typeface="Cambria"/>
                <a:cs typeface="Cambria"/>
              </a:rPr>
              <a:t>into</a:t>
            </a:r>
            <a:r>
              <a:rPr sz="1600" spc="55" dirty="0">
                <a:latin typeface="Cambria"/>
                <a:cs typeface="Cambria"/>
              </a:rPr>
              <a:t> </a:t>
            </a:r>
            <a:r>
              <a:rPr sz="1600" spc="-10" dirty="0">
                <a:latin typeface="Cambria"/>
                <a:cs typeface="Cambria"/>
              </a:rPr>
              <a:t>computer.</a:t>
            </a:r>
            <a:endParaRPr sz="1600">
              <a:latin typeface="Cambria"/>
              <a:cs typeface="Cambria"/>
            </a:endParaRP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Clr>
                <a:srgbClr val="9E3611"/>
              </a:buClr>
              <a:buSzPct val="84375"/>
              <a:buAutoNum type="arabicPeriod" startAt="8"/>
              <a:tabLst>
                <a:tab pos="469900" algn="l"/>
              </a:tabLst>
            </a:pPr>
            <a:r>
              <a:rPr sz="1600" dirty="0">
                <a:latin typeface="Cambria"/>
                <a:cs typeface="Cambria"/>
              </a:rPr>
              <a:t>Software</a:t>
            </a:r>
            <a:r>
              <a:rPr sz="1600" spc="15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on</a:t>
            </a:r>
            <a:r>
              <a:rPr sz="1600" spc="140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a</a:t>
            </a:r>
            <a:r>
              <a:rPr sz="1600" spc="160" dirty="0">
                <a:latin typeface="Cambria"/>
                <a:cs typeface="Cambria"/>
              </a:rPr>
              <a:t> </a:t>
            </a:r>
            <a:r>
              <a:rPr sz="1600" spc="45" dirty="0">
                <a:latin typeface="Cambria"/>
                <a:cs typeface="Cambria"/>
              </a:rPr>
              <a:t>computer</a:t>
            </a:r>
            <a:r>
              <a:rPr sz="1600" spc="17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converts</a:t>
            </a:r>
            <a:r>
              <a:rPr sz="1600" spc="15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data</a:t>
            </a:r>
            <a:r>
              <a:rPr sz="1600" spc="16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to</a:t>
            </a:r>
            <a:r>
              <a:rPr sz="1600" spc="14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the</a:t>
            </a:r>
            <a:r>
              <a:rPr sz="1600" spc="15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information</a:t>
            </a:r>
            <a:r>
              <a:rPr sz="1600" spc="145" dirty="0">
                <a:latin typeface="Cambria"/>
                <a:cs typeface="Cambria"/>
              </a:rPr>
              <a:t> </a:t>
            </a:r>
            <a:r>
              <a:rPr sz="1600" spc="85" dirty="0">
                <a:latin typeface="Cambria"/>
                <a:cs typeface="Cambria"/>
              </a:rPr>
              <a:t>.</a:t>
            </a:r>
            <a:endParaRPr sz="1600">
              <a:latin typeface="Cambria"/>
              <a:cs typeface="Cambria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48471" y="1545336"/>
            <a:ext cx="3843528" cy="4306824"/>
          </a:xfrm>
          <a:prstGeom prst="rect">
            <a:avLst/>
          </a:prstGeom>
        </p:spPr>
      </p:pic>
      <p:pic>
        <p:nvPicPr>
          <p:cNvPr id="8" name="istockphoto-682835816-640_adpp_is">
            <a:hlinkClick r:id="" action="ppaction://media"/>
            <a:extLst>
              <a:ext uri="{FF2B5EF4-FFF2-40B4-BE49-F238E27FC236}">
                <a16:creationId xmlns:a16="http://schemas.microsoft.com/office/drawing/2014/main" id="{7B875115-E9BA-E61F-4B1C-806DDE4A6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48470" y="1545336"/>
            <a:ext cx="3843529" cy="430682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816E-9DED-0EA3-9268-683889A1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WhatsApp Video 2025-08-22 at 11.55.27 PM">
            <a:hlinkClick r:id="" action="ppaction://media"/>
            <a:extLst>
              <a:ext uri="{FF2B5EF4-FFF2-40B4-BE49-F238E27FC236}">
                <a16:creationId xmlns:a16="http://schemas.microsoft.com/office/drawing/2014/main" id="{9E328A93-9592-CC5F-B128-ECD3196486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7400" y="76200"/>
            <a:ext cx="8229599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25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3010" y="1023238"/>
            <a:ext cx="2603207" cy="5213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48892" y="2453767"/>
            <a:ext cx="9904730" cy="270891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469265" marR="6985" indent="-457200" algn="just">
              <a:lnSpc>
                <a:spcPts val="2160"/>
              </a:lnSpc>
              <a:spcBef>
                <a:spcPts val="375"/>
              </a:spcBef>
              <a:buClr>
                <a:srgbClr val="9E3611"/>
              </a:buClr>
              <a:buSzPct val="85000"/>
              <a:buFont typeface="Cambria"/>
              <a:buAutoNum type="arabicPeriod"/>
              <a:tabLst>
                <a:tab pos="469265" algn="l"/>
              </a:tabLst>
            </a:pPr>
            <a:r>
              <a:rPr sz="2000" b="1" u="sng" spc="9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Reducing</a:t>
            </a:r>
            <a:r>
              <a:rPr sz="2000" b="1" u="sng" spc="204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 </a:t>
            </a:r>
            <a:r>
              <a:rPr sz="2000" b="1" u="sng" spc="8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human</a:t>
            </a:r>
            <a:r>
              <a:rPr sz="2000" b="1" u="sng" spc="204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 </a:t>
            </a:r>
            <a:r>
              <a:rPr sz="2000" b="1" u="sng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error</a:t>
            </a:r>
            <a:r>
              <a:rPr sz="2000" dirty="0">
                <a:latin typeface="Cambria"/>
                <a:cs typeface="Cambria"/>
              </a:rPr>
              <a:t>:</a:t>
            </a:r>
            <a:r>
              <a:rPr sz="2000" spc="125" dirty="0">
                <a:latin typeface="Cambria"/>
                <a:cs typeface="Cambria"/>
              </a:rPr>
              <a:t>  </a:t>
            </a:r>
            <a:r>
              <a:rPr sz="2000" spc="60" dirty="0">
                <a:latin typeface="Cambria"/>
                <a:cs typeface="Cambria"/>
              </a:rPr>
              <a:t>Barcode</a:t>
            </a:r>
            <a:r>
              <a:rPr sz="2000" spc="210" dirty="0">
                <a:latin typeface="Cambria"/>
                <a:cs typeface="Cambria"/>
              </a:rPr>
              <a:t>  </a:t>
            </a:r>
            <a:r>
              <a:rPr sz="2000" spc="65" dirty="0">
                <a:latin typeface="Cambria"/>
                <a:cs typeface="Cambria"/>
              </a:rPr>
              <a:t>scanners</a:t>
            </a:r>
            <a:r>
              <a:rPr sz="2000" spc="204" dirty="0">
                <a:latin typeface="Cambria"/>
                <a:cs typeface="Cambria"/>
              </a:rPr>
              <a:t>  </a:t>
            </a:r>
            <a:r>
              <a:rPr sz="2000" spc="45" dirty="0">
                <a:latin typeface="Cambria"/>
                <a:cs typeface="Cambria"/>
              </a:rPr>
              <a:t>automatically</a:t>
            </a:r>
            <a:r>
              <a:rPr sz="2000" spc="210" dirty="0">
                <a:latin typeface="Cambria"/>
                <a:cs typeface="Cambria"/>
              </a:rPr>
              <a:t>  </a:t>
            </a:r>
            <a:r>
              <a:rPr sz="2000" dirty="0">
                <a:latin typeface="Cambria"/>
                <a:cs typeface="Cambria"/>
              </a:rPr>
              <a:t>translate</a:t>
            </a:r>
            <a:r>
              <a:rPr sz="2000" spc="210" dirty="0">
                <a:latin typeface="Cambria"/>
                <a:cs typeface="Cambria"/>
              </a:rPr>
              <a:t>  </a:t>
            </a:r>
            <a:r>
              <a:rPr sz="2000" spc="80" dirty="0">
                <a:latin typeface="Cambria"/>
                <a:cs typeface="Cambria"/>
              </a:rPr>
              <a:t>scanned </a:t>
            </a:r>
            <a:r>
              <a:rPr sz="2000" spc="95" dirty="0">
                <a:latin typeface="Cambria"/>
                <a:cs typeface="Cambria"/>
              </a:rPr>
              <a:t>labels</a:t>
            </a:r>
            <a:r>
              <a:rPr sz="2000" spc="105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into</a:t>
            </a:r>
            <a:r>
              <a:rPr sz="2000" spc="140" dirty="0">
                <a:latin typeface="Cambria"/>
                <a:cs typeface="Cambria"/>
              </a:rPr>
              <a:t> </a:t>
            </a:r>
            <a:r>
              <a:rPr sz="2000" spc="85" dirty="0">
                <a:latin typeface="Cambria"/>
                <a:cs typeface="Cambria"/>
              </a:rPr>
              <a:t>a</a:t>
            </a:r>
            <a:r>
              <a:rPr sz="2000" spc="13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software</a:t>
            </a:r>
            <a:r>
              <a:rPr sz="2000" spc="114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application</a:t>
            </a:r>
            <a:r>
              <a:rPr sz="2000" spc="125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,</a:t>
            </a:r>
            <a:r>
              <a:rPr sz="2000" spc="-55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which</a:t>
            </a:r>
            <a:r>
              <a:rPr sz="2000" spc="120" dirty="0">
                <a:latin typeface="Cambria"/>
                <a:cs typeface="Cambria"/>
              </a:rPr>
              <a:t> </a:t>
            </a:r>
            <a:r>
              <a:rPr sz="2000" spc="85" dirty="0">
                <a:latin typeface="Cambria"/>
                <a:cs typeface="Cambria"/>
              </a:rPr>
              <a:t>can</a:t>
            </a:r>
            <a:r>
              <a:rPr sz="2000" spc="114" dirty="0">
                <a:latin typeface="Cambria"/>
                <a:cs typeface="Cambria"/>
              </a:rPr>
              <a:t> </a:t>
            </a:r>
            <a:r>
              <a:rPr sz="2000" spc="55" dirty="0">
                <a:latin typeface="Cambria"/>
                <a:cs typeface="Cambria"/>
              </a:rPr>
              <a:t>significantly</a:t>
            </a:r>
            <a:r>
              <a:rPr sz="2000" spc="120" dirty="0">
                <a:latin typeface="Cambria"/>
                <a:cs typeface="Cambria"/>
              </a:rPr>
              <a:t> </a:t>
            </a:r>
            <a:r>
              <a:rPr sz="2000" spc="90" dirty="0">
                <a:latin typeface="Cambria"/>
                <a:cs typeface="Cambria"/>
              </a:rPr>
              <a:t>reduce</a:t>
            </a:r>
            <a:r>
              <a:rPr sz="2000" spc="11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human</a:t>
            </a:r>
            <a:r>
              <a:rPr sz="2000" spc="12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error.</a:t>
            </a:r>
            <a:endParaRPr sz="2000">
              <a:latin typeface="Cambria"/>
              <a:cs typeface="Cambria"/>
            </a:endParaRPr>
          </a:p>
          <a:p>
            <a:pPr marL="469265" marR="5080" indent="-457200" algn="just">
              <a:lnSpc>
                <a:spcPct val="90000"/>
              </a:lnSpc>
              <a:spcBef>
                <a:spcPts val="1170"/>
              </a:spcBef>
              <a:buClr>
                <a:srgbClr val="9E3611"/>
              </a:buClr>
              <a:buSzPct val="85000"/>
              <a:buAutoNum type="arabicPeriod"/>
              <a:tabLst>
                <a:tab pos="469265" algn="l"/>
              </a:tabLst>
            </a:pPr>
            <a:r>
              <a:rPr sz="2000" b="1" u="sng" spc="8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Improving</a:t>
            </a:r>
            <a:r>
              <a:rPr sz="2000" b="1" u="sng" spc="9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 </a:t>
            </a:r>
            <a:r>
              <a:rPr sz="2000" b="1" u="sng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inventory</a:t>
            </a:r>
            <a:r>
              <a:rPr sz="2000" b="1" u="sng" spc="10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 </a:t>
            </a:r>
            <a:r>
              <a:rPr sz="2000" b="1" u="sng" spc="8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management  </a:t>
            </a:r>
            <a:r>
              <a:rPr sz="2000" spc="55" dirty="0">
                <a:latin typeface="Cambria"/>
                <a:cs typeface="Cambria"/>
              </a:rPr>
              <a:t>:</a:t>
            </a:r>
            <a:r>
              <a:rPr sz="2000" spc="480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Barcode</a:t>
            </a:r>
            <a:r>
              <a:rPr sz="2000" spc="95" dirty="0">
                <a:latin typeface="Cambria"/>
                <a:cs typeface="Cambria"/>
              </a:rPr>
              <a:t>  </a:t>
            </a:r>
            <a:r>
              <a:rPr sz="2000" spc="65" dirty="0">
                <a:latin typeface="Cambria"/>
                <a:cs typeface="Cambria"/>
              </a:rPr>
              <a:t>scanners</a:t>
            </a:r>
            <a:r>
              <a:rPr sz="2000" spc="100" dirty="0">
                <a:latin typeface="Cambria"/>
                <a:cs typeface="Cambria"/>
              </a:rPr>
              <a:t>  </a:t>
            </a:r>
            <a:r>
              <a:rPr sz="2000" spc="75" dirty="0">
                <a:latin typeface="Cambria"/>
                <a:cs typeface="Cambria"/>
              </a:rPr>
              <a:t>can</a:t>
            </a:r>
            <a:r>
              <a:rPr sz="2000" spc="95" dirty="0">
                <a:latin typeface="Cambria"/>
                <a:cs typeface="Cambria"/>
              </a:rPr>
              <a:t>  </a:t>
            </a:r>
            <a:r>
              <a:rPr sz="2000" spc="100" dirty="0">
                <a:latin typeface="Cambria"/>
                <a:cs typeface="Cambria"/>
              </a:rPr>
              <a:t>help  </a:t>
            </a:r>
            <a:r>
              <a:rPr sz="2000" spc="55" dirty="0">
                <a:latin typeface="Cambria"/>
                <a:cs typeface="Cambria"/>
              </a:rPr>
              <a:t>accurately </a:t>
            </a:r>
            <a:r>
              <a:rPr sz="2000" dirty="0">
                <a:latin typeface="Cambria"/>
                <a:cs typeface="Cambria"/>
              </a:rPr>
              <a:t>count</a:t>
            </a:r>
            <a:r>
              <a:rPr sz="2000" spc="135" dirty="0">
                <a:latin typeface="Cambria"/>
                <a:cs typeface="Cambria"/>
              </a:rPr>
              <a:t>  </a:t>
            </a:r>
            <a:r>
              <a:rPr sz="2000" dirty="0">
                <a:latin typeface="Cambria"/>
                <a:cs typeface="Cambria"/>
              </a:rPr>
              <a:t>inventory</a:t>
            </a:r>
            <a:r>
              <a:rPr sz="2000" spc="140" dirty="0">
                <a:latin typeface="Cambria"/>
                <a:cs typeface="Cambria"/>
              </a:rPr>
              <a:t>  </a:t>
            </a:r>
            <a:r>
              <a:rPr sz="2000" spc="90" dirty="0">
                <a:latin typeface="Cambria"/>
                <a:cs typeface="Cambria"/>
              </a:rPr>
              <a:t>yields</a:t>
            </a:r>
            <a:r>
              <a:rPr sz="2000" spc="140" dirty="0">
                <a:latin typeface="Cambria"/>
                <a:cs typeface="Cambria"/>
              </a:rPr>
              <a:t>  </a:t>
            </a:r>
            <a:r>
              <a:rPr sz="2000" spc="85" dirty="0">
                <a:latin typeface="Cambria"/>
                <a:cs typeface="Cambria"/>
              </a:rPr>
              <a:t>and</a:t>
            </a:r>
            <a:r>
              <a:rPr sz="2000" spc="135" dirty="0">
                <a:latin typeface="Cambria"/>
                <a:cs typeface="Cambria"/>
              </a:rPr>
              <a:t>  </a:t>
            </a:r>
            <a:r>
              <a:rPr sz="2000" spc="70" dirty="0">
                <a:latin typeface="Cambria"/>
                <a:cs typeface="Cambria"/>
              </a:rPr>
              <a:t>calculate</a:t>
            </a:r>
            <a:r>
              <a:rPr sz="2000" spc="135" dirty="0">
                <a:latin typeface="Cambria"/>
                <a:cs typeface="Cambria"/>
              </a:rPr>
              <a:t>  </a:t>
            </a:r>
            <a:r>
              <a:rPr sz="2000" dirty="0">
                <a:latin typeface="Cambria"/>
                <a:cs typeface="Cambria"/>
              </a:rPr>
              <a:t>inventory</a:t>
            </a:r>
            <a:r>
              <a:rPr sz="2000" spc="145" dirty="0">
                <a:latin typeface="Cambria"/>
                <a:cs typeface="Cambria"/>
              </a:rPr>
              <a:t>  </a:t>
            </a:r>
            <a:r>
              <a:rPr sz="2000" dirty="0">
                <a:latin typeface="Cambria"/>
                <a:cs typeface="Cambria"/>
              </a:rPr>
              <a:t>turnover</a:t>
            </a:r>
            <a:r>
              <a:rPr sz="2000" spc="135" dirty="0">
                <a:latin typeface="Cambria"/>
                <a:cs typeface="Cambria"/>
              </a:rPr>
              <a:t>  </a:t>
            </a:r>
            <a:r>
              <a:rPr sz="2000" spc="55" dirty="0">
                <a:latin typeface="Cambria"/>
                <a:cs typeface="Cambria"/>
              </a:rPr>
              <a:t>rates.  </a:t>
            </a:r>
            <a:r>
              <a:rPr sz="2000" dirty="0">
                <a:latin typeface="Cambria"/>
                <a:cs typeface="Cambria"/>
              </a:rPr>
              <a:t>This</a:t>
            </a:r>
            <a:r>
              <a:rPr sz="2000" spc="135" dirty="0">
                <a:latin typeface="Cambria"/>
                <a:cs typeface="Cambria"/>
              </a:rPr>
              <a:t>  </a:t>
            </a:r>
            <a:r>
              <a:rPr sz="2000" spc="85" dirty="0">
                <a:latin typeface="Cambria"/>
                <a:cs typeface="Cambria"/>
              </a:rPr>
              <a:t>can</a:t>
            </a:r>
            <a:r>
              <a:rPr sz="2000" spc="135" dirty="0">
                <a:latin typeface="Cambria"/>
                <a:cs typeface="Cambria"/>
              </a:rPr>
              <a:t>  </a:t>
            </a:r>
            <a:r>
              <a:rPr sz="2000" spc="80" dirty="0">
                <a:latin typeface="Cambria"/>
                <a:cs typeface="Cambria"/>
              </a:rPr>
              <a:t>help </a:t>
            </a:r>
            <a:r>
              <a:rPr sz="2000" spc="75" dirty="0">
                <a:latin typeface="Cambria"/>
                <a:cs typeface="Cambria"/>
              </a:rPr>
              <a:t>businesses</a:t>
            </a:r>
            <a:r>
              <a:rPr sz="2000" spc="120" dirty="0">
                <a:latin typeface="Cambria"/>
                <a:cs typeface="Cambria"/>
              </a:rPr>
              <a:t> </a:t>
            </a:r>
            <a:r>
              <a:rPr sz="2000" spc="75" dirty="0">
                <a:latin typeface="Cambria"/>
                <a:cs typeface="Cambria"/>
              </a:rPr>
              <a:t>hold</a:t>
            </a:r>
            <a:r>
              <a:rPr sz="2000" spc="114" dirty="0">
                <a:latin typeface="Cambria"/>
                <a:cs typeface="Cambria"/>
              </a:rPr>
              <a:t> </a:t>
            </a:r>
            <a:r>
              <a:rPr sz="2000" spc="75" dirty="0">
                <a:latin typeface="Cambria"/>
                <a:cs typeface="Cambria"/>
              </a:rPr>
              <a:t>less</a:t>
            </a:r>
            <a:r>
              <a:rPr sz="2000" spc="12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inventory</a:t>
            </a:r>
            <a:r>
              <a:rPr sz="2000" spc="95" dirty="0">
                <a:latin typeface="Cambria"/>
                <a:cs typeface="Cambria"/>
              </a:rPr>
              <a:t> </a:t>
            </a:r>
            <a:r>
              <a:rPr sz="2000" spc="85" dirty="0">
                <a:latin typeface="Cambria"/>
                <a:cs typeface="Cambria"/>
              </a:rPr>
              <a:t>and</a:t>
            </a:r>
            <a:r>
              <a:rPr sz="2000" spc="114" dirty="0">
                <a:latin typeface="Cambria"/>
                <a:cs typeface="Cambria"/>
              </a:rPr>
              <a:t> </a:t>
            </a:r>
            <a:r>
              <a:rPr sz="2000" spc="90" dirty="0">
                <a:latin typeface="Cambria"/>
                <a:cs typeface="Cambria"/>
              </a:rPr>
              <a:t>reduce</a:t>
            </a:r>
            <a:r>
              <a:rPr sz="2000" spc="105" dirty="0">
                <a:latin typeface="Cambria"/>
                <a:cs typeface="Cambria"/>
              </a:rPr>
              <a:t> </a:t>
            </a:r>
            <a:r>
              <a:rPr sz="2000" spc="90" dirty="0">
                <a:latin typeface="Cambria"/>
                <a:cs typeface="Cambria"/>
              </a:rPr>
              <a:t>carrying</a:t>
            </a:r>
            <a:r>
              <a:rPr sz="2000" spc="110" dirty="0">
                <a:latin typeface="Cambria"/>
                <a:cs typeface="Cambria"/>
              </a:rPr>
              <a:t> </a:t>
            </a:r>
            <a:r>
              <a:rPr sz="2000" spc="55" dirty="0">
                <a:latin typeface="Cambria"/>
                <a:cs typeface="Cambria"/>
              </a:rPr>
              <a:t>costs.</a:t>
            </a:r>
            <a:endParaRPr sz="2000">
              <a:latin typeface="Cambria"/>
              <a:cs typeface="Cambria"/>
            </a:endParaRPr>
          </a:p>
          <a:p>
            <a:pPr marL="469265" marR="8255" indent="-457200" algn="just">
              <a:lnSpc>
                <a:spcPts val="2160"/>
              </a:lnSpc>
              <a:spcBef>
                <a:spcPts val="1230"/>
              </a:spcBef>
              <a:buClr>
                <a:srgbClr val="9E3611"/>
              </a:buClr>
              <a:buSzPct val="85000"/>
              <a:buAutoNum type="arabicPeriod"/>
              <a:tabLst>
                <a:tab pos="469265" algn="l"/>
              </a:tabLst>
            </a:pPr>
            <a:r>
              <a:rPr sz="2000" b="1" u="sng" spc="9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Reducing</a:t>
            </a:r>
            <a:r>
              <a:rPr sz="2000" b="1" u="sng" spc="8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 </a:t>
            </a:r>
            <a:r>
              <a:rPr sz="2000" b="1" u="sng" spc="8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time</a:t>
            </a:r>
            <a:r>
              <a:rPr sz="2000" b="1" u="sng" spc="9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 </a:t>
            </a:r>
            <a:r>
              <a:rPr sz="2000" b="1" u="sng" spc="5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consumption</a:t>
            </a:r>
            <a:r>
              <a:rPr sz="2000" b="1" u="sng" spc="8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 </a:t>
            </a:r>
            <a:r>
              <a:rPr sz="2000" spc="55" dirty="0">
                <a:latin typeface="Cambria"/>
                <a:cs typeface="Cambria"/>
              </a:rPr>
              <a:t>:</a:t>
            </a:r>
            <a:r>
              <a:rPr sz="2000" spc="455" dirty="0">
                <a:latin typeface="Cambria"/>
                <a:cs typeface="Cambria"/>
              </a:rPr>
              <a:t> </a:t>
            </a:r>
            <a:r>
              <a:rPr sz="2000" spc="65" dirty="0">
                <a:latin typeface="Cambria"/>
                <a:cs typeface="Cambria"/>
              </a:rPr>
              <a:t>Barcode</a:t>
            </a:r>
            <a:r>
              <a:rPr sz="2000" spc="90" dirty="0">
                <a:latin typeface="Cambria"/>
                <a:cs typeface="Cambria"/>
              </a:rPr>
              <a:t>  </a:t>
            </a:r>
            <a:r>
              <a:rPr sz="2000" spc="70" dirty="0">
                <a:latin typeface="Cambria"/>
                <a:cs typeface="Cambria"/>
              </a:rPr>
              <a:t>scanners</a:t>
            </a:r>
            <a:r>
              <a:rPr sz="2000" spc="85" dirty="0">
                <a:latin typeface="Cambria"/>
                <a:cs typeface="Cambria"/>
              </a:rPr>
              <a:t>  can</a:t>
            </a:r>
            <a:r>
              <a:rPr sz="2000" spc="90" dirty="0">
                <a:latin typeface="Cambria"/>
                <a:cs typeface="Cambria"/>
              </a:rPr>
              <a:t>  </a:t>
            </a:r>
            <a:r>
              <a:rPr sz="2000" spc="100" dirty="0">
                <a:latin typeface="Cambria"/>
                <a:cs typeface="Cambria"/>
              </a:rPr>
              <a:t>help</a:t>
            </a:r>
            <a:r>
              <a:rPr sz="2000" spc="85" dirty="0">
                <a:latin typeface="Cambria"/>
                <a:cs typeface="Cambria"/>
              </a:rPr>
              <a:t>  reduce</a:t>
            </a:r>
            <a:r>
              <a:rPr sz="2000" spc="90" dirty="0">
                <a:latin typeface="Cambria"/>
                <a:cs typeface="Cambria"/>
              </a:rPr>
              <a:t>  </a:t>
            </a:r>
            <a:r>
              <a:rPr sz="2000" dirty="0">
                <a:latin typeface="Cambria"/>
                <a:cs typeface="Cambria"/>
              </a:rPr>
              <a:t>the</a:t>
            </a:r>
            <a:r>
              <a:rPr sz="2000" spc="85" dirty="0">
                <a:latin typeface="Cambria"/>
                <a:cs typeface="Cambria"/>
              </a:rPr>
              <a:t>  </a:t>
            </a:r>
            <a:r>
              <a:rPr sz="2000" spc="-20" dirty="0">
                <a:latin typeface="Cambria"/>
                <a:cs typeface="Cambria"/>
              </a:rPr>
              <a:t>time </a:t>
            </a:r>
            <a:r>
              <a:rPr sz="2000" spc="135" dirty="0">
                <a:latin typeface="Cambria"/>
                <a:cs typeface="Cambria"/>
              </a:rPr>
              <a:t>needed</a:t>
            </a:r>
            <a:r>
              <a:rPr sz="2000" spc="65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to</a:t>
            </a:r>
            <a:r>
              <a:rPr sz="2000" spc="80" dirty="0">
                <a:latin typeface="Cambria"/>
                <a:cs typeface="Cambria"/>
              </a:rPr>
              <a:t> </a:t>
            </a:r>
            <a:r>
              <a:rPr sz="2000" spc="85" dirty="0">
                <a:latin typeface="Cambria"/>
                <a:cs typeface="Cambria"/>
              </a:rPr>
              <a:t>complete</a:t>
            </a:r>
            <a:r>
              <a:rPr sz="2000" spc="60" dirty="0">
                <a:latin typeface="Cambria"/>
                <a:cs typeface="Cambria"/>
              </a:rPr>
              <a:t> </a:t>
            </a:r>
            <a:r>
              <a:rPr sz="2000" spc="70" dirty="0">
                <a:latin typeface="Cambria"/>
                <a:cs typeface="Cambria"/>
              </a:rPr>
              <a:t>daily</a:t>
            </a:r>
            <a:r>
              <a:rPr sz="2000" spc="65" dirty="0">
                <a:latin typeface="Cambria"/>
                <a:cs typeface="Cambria"/>
              </a:rPr>
              <a:t> </a:t>
            </a:r>
            <a:r>
              <a:rPr sz="2000" spc="45" dirty="0">
                <a:latin typeface="Cambria"/>
                <a:cs typeface="Cambria"/>
              </a:rPr>
              <a:t>tasks.</a:t>
            </a:r>
            <a:endParaRPr sz="2000">
              <a:latin typeface="Cambria"/>
              <a:cs typeface="Cambria"/>
            </a:endParaRPr>
          </a:p>
          <a:p>
            <a:pPr marL="469265" indent="-456565">
              <a:lnSpc>
                <a:spcPct val="100000"/>
              </a:lnSpc>
              <a:spcBef>
                <a:spcPts val="930"/>
              </a:spcBef>
              <a:buClr>
                <a:srgbClr val="9E3611"/>
              </a:buClr>
              <a:buSzPct val="85000"/>
              <a:buAutoNum type="arabicPeriod"/>
              <a:tabLst>
                <a:tab pos="469265" algn="l"/>
              </a:tabLst>
            </a:pPr>
            <a:r>
              <a:rPr sz="2000" b="1" u="sng" spc="8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Saving</a:t>
            </a:r>
            <a:r>
              <a:rPr sz="2000" b="1" u="sng" spc="4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2000" b="1" u="sng" spc="6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resources</a:t>
            </a:r>
            <a:r>
              <a:rPr sz="2000" b="1" u="sng" spc="7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2000" spc="55" dirty="0">
                <a:latin typeface="Cambria"/>
                <a:cs typeface="Cambria"/>
              </a:rPr>
              <a:t>:</a:t>
            </a:r>
            <a:r>
              <a:rPr sz="2000" spc="-85" dirty="0">
                <a:latin typeface="Cambria"/>
                <a:cs typeface="Cambria"/>
              </a:rPr>
              <a:t> </a:t>
            </a:r>
            <a:r>
              <a:rPr sz="2000" spc="65" dirty="0">
                <a:latin typeface="Cambria"/>
                <a:cs typeface="Cambria"/>
              </a:rPr>
              <a:t>Barcode</a:t>
            </a:r>
            <a:r>
              <a:rPr sz="2000" spc="50" dirty="0">
                <a:latin typeface="Cambria"/>
                <a:cs typeface="Cambria"/>
              </a:rPr>
              <a:t> </a:t>
            </a:r>
            <a:r>
              <a:rPr sz="2000" spc="70" dirty="0">
                <a:latin typeface="Cambria"/>
                <a:cs typeface="Cambria"/>
              </a:rPr>
              <a:t>scanner</a:t>
            </a:r>
            <a:r>
              <a:rPr sz="2000" spc="50" dirty="0">
                <a:latin typeface="Cambria"/>
                <a:cs typeface="Cambria"/>
              </a:rPr>
              <a:t> </a:t>
            </a:r>
            <a:r>
              <a:rPr sz="2000" spc="85" dirty="0">
                <a:latin typeface="Cambria"/>
                <a:cs typeface="Cambria"/>
              </a:rPr>
              <a:t>can</a:t>
            </a:r>
            <a:r>
              <a:rPr sz="2000" spc="70" dirty="0">
                <a:latin typeface="Cambria"/>
                <a:cs typeface="Cambria"/>
              </a:rPr>
              <a:t> </a:t>
            </a:r>
            <a:r>
              <a:rPr sz="2000" spc="100" dirty="0">
                <a:latin typeface="Cambria"/>
                <a:cs typeface="Cambria"/>
              </a:rPr>
              <a:t>help</a:t>
            </a:r>
            <a:r>
              <a:rPr sz="2000" spc="55" dirty="0">
                <a:latin typeface="Cambria"/>
                <a:cs typeface="Cambria"/>
              </a:rPr>
              <a:t> </a:t>
            </a:r>
            <a:r>
              <a:rPr sz="2000" spc="70" dirty="0">
                <a:latin typeface="Cambria"/>
                <a:cs typeface="Cambria"/>
              </a:rPr>
              <a:t>save</a:t>
            </a:r>
            <a:r>
              <a:rPr sz="2000" spc="45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resources.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917946"/>
            <a:ext cx="12192000" cy="194005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7394" y="2325877"/>
            <a:ext cx="1081405" cy="1081405"/>
            <a:chOff x="897394" y="2325877"/>
            <a:chExt cx="1081405" cy="10814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7394" y="2325877"/>
              <a:ext cx="1080884" cy="10808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05484" y="2433954"/>
              <a:ext cx="864869" cy="864869"/>
            </a:xfrm>
            <a:custGeom>
              <a:avLst/>
              <a:gdLst/>
              <a:ahLst/>
              <a:cxnLst/>
              <a:rect l="l" t="t" r="r" b="b"/>
              <a:pathLst>
                <a:path w="864869" h="864870">
                  <a:moveTo>
                    <a:pt x="0" y="432308"/>
                  </a:moveTo>
                  <a:lnTo>
                    <a:pt x="2537" y="385202"/>
                  </a:lnTo>
                  <a:lnTo>
                    <a:pt x="9972" y="339566"/>
                  </a:lnTo>
                  <a:lnTo>
                    <a:pt x="22043" y="295664"/>
                  </a:lnTo>
                  <a:lnTo>
                    <a:pt x="38485" y="253758"/>
                  </a:lnTo>
                  <a:lnTo>
                    <a:pt x="59034" y="214112"/>
                  </a:lnTo>
                  <a:lnTo>
                    <a:pt x="83427" y="176991"/>
                  </a:lnTo>
                  <a:lnTo>
                    <a:pt x="111399" y="142657"/>
                  </a:lnTo>
                  <a:lnTo>
                    <a:pt x="142688" y="111376"/>
                  </a:lnTo>
                  <a:lnTo>
                    <a:pt x="177029" y="83409"/>
                  </a:lnTo>
                  <a:lnTo>
                    <a:pt x="214159" y="59022"/>
                  </a:lnTo>
                  <a:lnTo>
                    <a:pt x="253814" y="38477"/>
                  </a:lnTo>
                  <a:lnTo>
                    <a:pt x="295730" y="22039"/>
                  </a:lnTo>
                  <a:lnTo>
                    <a:pt x="339644" y="9970"/>
                  </a:lnTo>
                  <a:lnTo>
                    <a:pt x="385292" y="2536"/>
                  </a:lnTo>
                  <a:lnTo>
                    <a:pt x="432409" y="0"/>
                  </a:lnTo>
                  <a:lnTo>
                    <a:pt x="479514" y="2536"/>
                  </a:lnTo>
                  <a:lnTo>
                    <a:pt x="525150" y="9970"/>
                  </a:lnTo>
                  <a:lnTo>
                    <a:pt x="569053" y="22039"/>
                  </a:lnTo>
                  <a:lnTo>
                    <a:pt x="610959" y="38477"/>
                  </a:lnTo>
                  <a:lnTo>
                    <a:pt x="650605" y="59022"/>
                  </a:lnTo>
                  <a:lnTo>
                    <a:pt x="687726" y="83409"/>
                  </a:lnTo>
                  <a:lnTo>
                    <a:pt x="722059" y="111376"/>
                  </a:lnTo>
                  <a:lnTo>
                    <a:pt x="753341" y="142657"/>
                  </a:lnTo>
                  <a:lnTo>
                    <a:pt x="781308" y="176991"/>
                  </a:lnTo>
                  <a:lnTo>
                    <a:pt x="805695" y="214112"/>
                  </a:lnTo>
                  <a:lnTo>
                    <a:pt x="826240" y="253758"/>
                  </a:lnTo>
                  <a:lnTo>
                    <a:pt x="842678" y="295664"/>
                  </a:lnTo>
                  <a:lnTo>
                    <a:pt x="854746" y="339566"/>
                  </a:lnTo>
                  <a:lnTo>
                    <a:pt x="862180" y="385202"/>
                  </a:lnTo>
                  <a:lnTo>
                    <a:pt x="864717" y="432308"/>
                  </a:lnTo>
                  <a:lnTo>
                    <a:pt x="862180" y="479414"/>
                  </a:lnTo>
                  <a:lnTo>
                    <a:pt x="854746" y="525055"/>
                  </a:lnTo>
                  <a:lnTo>
                    <a:pt x="842678" y="568965"/>
                  </a:lnTo>
                  <a:lnTo>
                    <a:pt x="826240" y="610880"/>
                  </a:lnTo>
                  <a:lnTo>
                    <a:pt x="805695" y="650536"/>
                  </a:lnTo>
                  <a:lnTo>
                    <a:pt x="781308" y="687669"/>
                  </a:lnTo>
                  <a:lnTo>
                    <a:pt x="753341" y="722015"/>
                  </a:lnTo>
                  <a:lnTo>
                    <a:pt x="722059" y="753309"/>
                  </a:lnTo>
                  <a:lnTo>
                    <a:pt x="687726" y="781288"/>
                  </a:lnTo>
                  <a:lnTo>
                    <a:pt x="650605" y="805688"/>
                  </a:lnTo>
                  <a:lnTo>
                    <a:pt x="610959" y="826243"/>
                  </a:lnTo>
                  <a:lnTo>
                    <a:pt x="569053" y="842690"/>
                  </a:lnTo>
                  <a:lnTo>
                    <a:pt x="525150" y="854765"/>
                  </a:lnTo>
                  <a:lnTo>
                    <a:pt x="479514" y="862204"/>
                  </a:lnTo>
                  <a:lnTo>
                    <a:pt x="432409" y="864743"/>
                  </a:lnTo>
                  <a:lnTo>
                    <a:pt x="385292" y="862204"/>
                  </a:lnTo>
                  <a:lnTo>
                    <a:pt x="339644" y="854765"/>
                  </a:lnTo>
                  <a:lnTo>
                    <a:pt x="295730" y="842690"/>
                  </a:lnTo>
                  <a:lnTo>
                    <a:pt x="253814" y="826243"/>
                  </a:lnTo>
                  <a:lnTo>
                    <a:pt x="214159" y="805688"/>
                  </a:lnTo>
                  <a:lnTo>
                    <a:pt x="177029" y="781288"/>
                  </a:lnTo>
                  <a:lnTo>
                    <a:pt x="142688" y="753309"/>
                  </a:lnTo>
                  <a:lnTo>
                    <a:pt x="111399" y="722015"/>
                  </a:lnTo>
                  <a:lnTo>
                    <a:pt x="83427" y="687669"/>
                  </a:lnTo>
                  <a:lnTo>
                    <a:pt x="59034" y="650536"/>
                  </a:lnTo>
                  <a:lnTo>
                    <a:pt x="38485" y="610880"/>
                  </a:lnTo>
                  <a:lnTo>
                    <a:pt x="22043" y="568965"/>
                  </a:lnTo>
                  <a:lnTo>
                    <a:pt x="9972" y="525055"/>
                  </a:lnTo>
                  <a:lnTo>
                    <a:pt x="2537" y="479414"/>
                  </a:lnTo>
                  <a:lnTo>
                    <a:pt x="0" y="43230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47570" y="1011300"/>
            <a:ext cx="3463163" cy="3475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92851" y="1216293"/>
            <a:ext cx="94208" cy="3973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42457" y="1011300"/>
            <a:ext cx="1419351" cy="3475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18944" y="2316607"/>
            <a:ext cx="7754111" cy="248399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255522" y="1116583"/>
          <a:ext cx="9694545" cy="4608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6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marR="10922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000" spc="-50" dirty="0">
                          <a:solidFill>
                            <a:srgbClr val="FFFFFF"/>
                          </a:solidFill>
                          <a:latin typeface="Wingdings"/>
                          <a:cs typeface="Wingdings"/>
                        </a:rPr>
                        <a:t></a:t>
                      </a:r>
                      <a:endParaRPr sz="2000">
                        <a:latin typeface="Wingdings"/>
                        <a:cs typeface="Wingdings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000" i="1" spc="7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Country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000" i="1" spc="18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Code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R="708025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i="1" spc="55" dirty="0">
                          <a:latin typeface="Cambria"/>
                          <a:cs typeface="Cambria"/>
                        </a:rPr>
                        <a:t>1.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i="1" spc="-10" dirty="0">
                          <a:latin typeface="Cambria"/>
                          <a:cs typeface="Cambria"/>
                        </a:rPr>
                        <a:t>India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i="1" spc="-25" dirty="0">
                          <a:latin typeface="Cambria"/>
                          <a:cs typeface="Cambria"/>
                        </a:rPr>
                        <a:t>890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990">
                <a:tc>
                  <a:txBody>
                    <a:bodyPr/>
                    <a:lstStyle/>
                    <a:p>
                      <a:pPr marR="708025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i="1" spc="55" dirty="0">
                          <a:latin typeface="Cambria"/>
                          <a:cs typeface="Cambria"/>
                        </a:rPr>
                        <a:t>2.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i="1" spc="-10" dirty="0">
                          <a:latin typeface="Cambria"/>
                          <a:cs typeface="Cambria"/>
                        </a:rPr>
                        <a:t>Australia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i="1" spc="-25" dirty="0">
                          <a:latin typeface="Cambria"/>
                          <a:cs typeface="Cambria"/>
                        </a:rPr>
                        <a:t>930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R="707390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i="1" spc="55" dirty="0">
                          <a:latin typeface="Cambria"/>
                          <a:cs typeface="Cambria"/>
                        </a:rPr>
                        <a:t>3.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i="1" spc="75" dirty="0">
                          <a:latin typeface="Cambria"/>
                          <a:cs typeface="Cambria"/>
                        </a:rPr>
                        <a:t>China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i="1" spc="-25" dirty="0">
                          <a:latin typeface="Cambria"/>
                          <a:cs typeface="Cambria"/>
                        </a:rPr>
                        <a:t>690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R="708025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i="1" spc="55" dirty="0">
                          <a:latin typeface="Cambria"/>
                          <a:cs typeface="Cambria"/>
                        </a:rPr>
                        <a:t>4.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i="1" spc="-20" dirty="0">
                          <a:latin typeface="Cambria"/>
                          <a:cs typeface="Cambria"/>
                        </a:rPr>
                        <a:t>Iran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i="1" spc="-25" dirty="0">
                          <a:latin typeface="Cambria"/>
                          <a:cs typeface="Cambria"/>
                        </a:rPr>
                        <a:t>626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R="708025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i="1" spc="55" dirty="0">
                          <a:latin typeface="Cambria"/>
                          <a:cs typeface="Cambria"/>
                        </a:rPr>
                        <a:t>5.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i="1" spc="-10" dirty="0">
                          <a:latin typeface="Cambria"/>
                          <a:cs typeface="Cambria"/>
                        </a:rPr>
                        <a:t>Japan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i="1" spc="-25" dirty="0">
                          <a:latin typeface="Cambria"/>
                          <a:cs typeface="Cambria"/>
                        </a:rPr>
                        <a:t>490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R="708025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i="1" spc="55" dirty="0">
                          <a:latin typeface="Cambria"/>
                          <a:cs typeface="Cambria"/>
                        </a:rPr>
                        <a:t>6.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i="1" spc="60" dirty="0">
                          <a:latin typeface="Cambria"/>
                          <a:cs typeface="Cambria"/>
                        </a:rPr>
                        <a:t>Singapore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i="1" spc="-25" dirty="0">
                          <a:latin typeface="Cambria"/>
                          <a:cs typeface="Cambria"/>
                        </a:rPr>
                        <a:t>888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R="708025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i="1" spc="55" dirty="0">
                          <a:latin typeface="Cambria"/>
                          <a:cs typeface="Cambria"/>
                        </a:rPr>
                        <a:t>7.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i="1" spc="-10" dirty="0">
                          <a:latin typeface="Cambria"/>
                          <a:cs typeface="Cambria"/>
                        </a:rPr>
                        <a:t>Pakistan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i="1" spc="-25" dirty="0">
                          <a:latin typeface="Cambria"/>
                          <a:cs typeface="Cambria"/>
                        </a:rPr>
                        <a:t>896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719072" y="182879"/>
            <a:ext cx="9326880" cy="0"/>
          </a:xfrm>
          <a:custGeom>
            <a:avLst/>
            <a:gdLst/>
            <a:ahLst/>
            <a:cxnLst/>
            <a:rect l="l" t="t" r="r" b="b"/>
            <a:pathLst>
              <a:path w="9326880">
                <a:moveTo>
                  <a:pt x="0" y="0"/>
                </a:moveTo>
                <a:lnTo>
                  <a:pt x="9326880" y="0"/>
                </a:lnTo>
              </a:path>
            </a:pathLst>
          </a:custGeom>
          <a:ln w="12700">
            <a:solidFill>
              <a:srgbClr val="9184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19072" y="1090549"/>
            <a:ext cx="9326880" cy="0"/>
          </a:xfrm>
          <a:custGeom>
            <a:avLst/>
            <a:gdLst/>
            <a:ahLst/>
            <a:cxnLst/>
            <a:rect l="l" t="t" r="r" b="b"/>
            <a:pathLst>
              <a:path w="9326880">
                <a:moveTo>
                  <a:pt x="0" y="0"/>
                </a:moveTo>
                <a:lnTo>
                  <a:pt x="9326880" y="0"/>
                </a:lnTo>
              </a:path>
            </a:pathLst>
          </a:custGeom>
          <a:ln w="12700">
            <a:solidFill>
              <a:srgbClr val="9184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25" dirty="0"/>
              <a:t>COUNTRY</a:t>
            </a:r>
            <a:r>
              <a:rPr spc="140" dirty="0"/>
              <a:t> </a:t>
            </a:r>
            <a:r>
              <a:rPr spc="440" dirty="0"/>
              <a:t>CODE</a:t>
            </a:r>
            <a:r>
              <a:rPr spc="125" dirty="0"/>
              <a:t> </a:t>
            </a:r>
            <a:r>
              <a:rPr spc="110" dirty="0"/>
              <a:t>SAMPLE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0307" y="947927"/>
            <a:ext cx="3061779" cy="57924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51553" y="1425575"/>
            <a:ext cx="76708" cy="923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51553" y="1126871"/>
            <a:ext cx="76708" cy="922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73219" y="1289495"/>
            <a:ext cx="157010" cy="6622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48892" y="2115438"/>
            <a:ext cx="9703435" cy="3288029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94945" marR="5080" indent="-182880">
              <a:lnSpc>
                <a:spcPts val="2160"/>
              </a:lnSpc>
              <a:spcBef>
                <a:spcPts val="375"/>
              </a:spcBef>
              <a:buClr>
                <a:srgbClr val="9E3611"/>
              </a:buClr>
              <a:buSzPct val="85000"/>
              <a:buFont typeface="Wingdings"/>
              <a:buChar char=""/>
              <a:tabLst>
                <a:tab pos="194945" algn="l"/>
              </a:tabLst>
            </a:pPr>
            <a:r>
              <a:rPr sz="2000" spc="65" dirty="0">
                <a:latin typeface="Cambria"/>
                <a:cs typeface="Cambria"/>
              </a:rPr>
              <a:t>Barcode</a:t>
            </a:r>
            <a:r>
              <a:rPr sz="2000" spc="80" dirty="0">
                <a:latin typeface="Cambria"/>
                <a:cs typeface="Cambria"/>
              </a:rPr>
              <a:t> </a:t>
            </a:r>
            <a:r>
              <a:rPr sz="2000" spc="70" dirty="0">
                <a:latin typeface="Cambria"/>
                <a:cs typeface="Cambria"/>
              </a:rPr>
              <a:t>scanners</a:t>
            </a:r>
            <a:r>
              <a:rPr sz="2000" spc="90" dirty="0">
                <a:latin typeface="Cambria"/>
                <a:cs typeface="Cambria"/>
              </a:rPr>
              <a:t> </a:t>
            </a:r>
            <a:r>
              <a:rPr sz="2000" spc="55" dirty="0">
                <a:latin typeface="Cambria"/>
                <a:cs typeface="Cambria"/>
              </a:rPr>
              <a:t>are</a:t>
            </a:r>
            <a:r>
              <a:rPr sz="2000" spc="80" dirty="0">
                <a:latin typeface="Cambria"/>
                <a:cs typeface="Cambria"/>
              </a:rPr>
              <a:t> </a:t>
            </a:r>
            <a:r>
              <a:rPr sz="2000" spc="85" dirty="0">
                <a:latin typeface="Cambria"/>
                <a:cs typeface="Cambria"/>
              </a:rPr>
              <a:t>a</a:t>
            </a:r>
            <a:r>
              <a:rPr sz="2000" spc="105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powerful</a:t>
            </a:r>
            <a:r>
              <a:rPr sz="2000" spc="8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tool</a:t>
            </a:r>
            <a:r>
              <a:rPr sz="2000" spc="105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that</a:t>
            </a:r>
            <a:r>
              <a:rPr sz="2000" spc="85" dirty="0">
                <a:latin typeface="Cambria"/>
                <a:cs typeface="Cambria"/>
              </a:rPr>
              <a:t> can</a:t>
            </a:r>
            <a:r>
              <a:rPr sz="2000" spc="100" dirty="0">
                <a:latin typeface="Cambria"/>
                <a:cs typeface="Cambria"/>
              </a:rPr>
              <a:t> </a:t>
            </a:r>
            <a:r>
              <a:rPr sz="2000" spc="95" dirty="0">
                <a:latin typeface="Cambria"/>
                <a:cs typeface="Cambria"/>
              </a:rPr>
              <a:t>help</a:t>
            </a:r>
            <a:r>
              <a:rPr sz="2000" spc="90" dirty="0">
                <a:latin typeface="Cambria"/>
                <a:cs typeface="Cambria"/>
              </a:rPr>
              <a:t> </a:t>
            </a:r>
            <a:r>
              <a:rPr sz="2000" spc="75" dirty="0">
                <a:latin typeface="Cambria"/>
                <a:cs typeface="Cambria"/>
              </a:rPr>
              <a:t>businesses</a:t>
            </a:r>
            <a:r>
              <a:rPr sz="2000" spc="85" dirty="0">
                <a:latin typeface="Cambria"/>
                <a:cs typeface="Cambria"/>
              </a:rPr>
              <a:t> </a:t>
            </a:r>
            <a:r>
              <a:rPr sz="2000" spc="45" dirty="0">
                <a:latin typeface="Cambria"/>
                <a:cs typeface="Cambria"/>
              </a:rPr>
              <a:t>improve</a:t>
            </a:r>
            <a:r>
              <a:rPr sz="2000" spc="105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efficiency, </a:t>
            </a:r>
            <a:r>
              <a:rPr sz="2000" spc="90" dirty="0">
                <a:latin typeface="Cambria"/>
                <a:cs typeface="Cambria"/>
              </a:rPr>
              <a:t>reduce</a:t>
            </a:r>
            <a:r>
              <a:rPr sz="2000" spc="11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errors</a:t>
            </a:r>
            <a:r>
              <a:rPr sz="2000" spc="114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,</a:t>
            </a:r>
            <a:r>
              <a:rPr sz="2000" spc="-45" dirty="0">
                <a:latin typeface="Cambria"/>
                <a:cs typeface="Cambria"/>
              </a:rPr>
              <a:t> </a:t>
            </a:r>
            <a:r>
              <a:rPr sz="2000" spc="75" dirty="0">
                <a:latin typeface="Cambria"/>
                <a:cs typeface="Cambria"/>
              </a:rPr>
              <a:t>and</a:t>
            </a:r>
            <a:r>
              <a:rPr sz="2000" spc="114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streamline</a:t>
            </a:r>
            <a:r>
              <a:rPr sz="2000" spc="120" dirty="0">
                <a:latin typeface="Cambria"/>
                <a:cs typeface="Cambria"/>
              </a:rPr>
              <a:t> </a:t>
            </a:r>
            <a:r>
              <a:rPr sz="2000" spc="90" dirty="0">
                <a:latin typeface="Cambria"/>
                <a:cs typeface="Cambria"/>
              </a:rPr>
              <a:t>processes.</a:t>
            </a:r>
            <a:r>
              <a:rPr sz="2000" spc="-155" dirty="0">
                <a:latin typeface="Cambria"/>
                <a:cs typeface="Cambria"/>
              </a:rPr>
              <a:t> </a:t>
            </a:r>
            <a:r>
              <a:rPr sz="2000" spc="55" dirty="0">
                <a:latin typeface="Cambria"/>
                <a:cs typeface="Cambria"/>
              </a:rPr>
              <a:t>They</a:t>
            </a:r>
            <a:r>
              <a:rPr sz="2000" spc="125" dirty="0">
                <a:latin typeface="Cambria"/>
                <a:cs typeface="Cambria"/>
              </a:rPr>
              <a:t> </a:t>
            </a:r>
            <a:r>
              <a:rPr sz="2000" spc="85" dirty="0">
                <a:latin typeface="Cambria"/>
                <a:cs typeface="Cambria"/>
              </a:rPr>
              <a:t>can</a:t>
            </a:r>
            <a:r>
              <a:rPr sz="2000" spc="125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bee</a:t>
            </a:r>
            <a:r>
              <a:rPr sz="2000" spc="120" dirty="0">
                <a:latin typeface="Cambria"/>
                <a:cs typeface="Cambria"/>
              </a:rPr>
              <a:t> </a:t>
            </a:r>
            <a:r>
              <a:rPr sz="2000" spc="95" dirty="0">
                <a:latin typeface="Cambria"/>
                <a:cs typeface="Cambria"/>
              </a:rPr>
              <a:t>used</a:t>
            </a:r>
            <a:r>
              <a:rPr sz="2000" spc="135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in</a:t>
            </a:r>
            <a:r>
              <a:rPr sz="2000" spc="130" dirty="0">
                <a:latin typeface="Cambria"/>
                <a:cs typeface="Cambria"/>
              </a:rPr>
              <a:t> </a:t>
            </a:r>
            <a:r>
              <a:rPr sz="2000" spc="85" dirty="0">
                <a:latin typeface="Cambria"/>
                <a:cs typeface="Cambria"/>
              </a:rPr>
              <a:t>a</a:t>
            </a:r>
            <a:r>
              <a:rPr sz="2000" spc="135" dirty="0">
                <a:latin typeface="Cambria"/>
                <a:cs typeface="Cambria"/>
              </a:rPr>
              <a:t> </a:t>
            </a:r>
            <a:r>
              <a:rPr sz="2000" spc="55" dirty="0">
                <a:latin typeface="Cambria"/>
                <a:cs typeface="Cambria"/>
              </a:rPr>
              <a:t>variety</a:t>
            </a:r>
            <a:r>
              <a:rPr sz="2000" spc="114" dirty="0">
                <a:latin typeface="Cambria"/>
                <a:cs typeface="Cambria"/>
              </a:rPr>
              <a:t> </a:t>
            </a:r>
            <a:r>
              <a:rPr sz="2000" spc="-25" dirty="0">
                <a:latin typeface="Cambria"/>
                <a:cs typeface="Cambria"/>
              </a:rPr>
              <a:t>of </a:t>
            </a:r>
            <a:r>
              <a:rPr sz="2000" spc="45" dirty="0">
                <a:latin typeface="Cambria"/>
                <a:cs typeface="Cambria"/>
              </a:rPr>
              <a:t>industries</a:t>
            </a:r>
            <a:r>
              <a:rPr sz="2000" spc="80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,</a:t>
            </a:r>
            <a:r>
              <a:rPr sz="2000" spc="-70" dirty="0">
                <a:latin typeface="Cambria"/>
                <a:cs typeface="Cambria"/>
              </a:rPr>
              <a:t> </a:t>
            </a:r>
            <a:r>
              <a:rPr sz="2000" spc="80" dirty="0">
                <a:latin typeface="Cambria"/>
                <a:cs typeface="Cambria"/>
              </a:rPr>
              <a:t>including</a:t>
            </a:r>
            <a:r>
              <a:rPr sz="2000" spc="75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retail</a:t>
            </a:r>
            <a:r>
              <a:rPr sz="2000" spc="90" dirty="0">
                <a:latin typeface="Cambria"/>
                <a:cs typeface="Cambria"/>
              </a:rPr>
              <a:t> </a:t>
            </a:r>
            <a:r>
              <a:rPr sz="2000" spc="75" dirty="0">
                <a:latin typeface="Cambria"/>
                <a:cs typeface="Cambria"/>
              </a:rPr>
              <a:t>and</a:t>
            </a:r>
            <a:r>
              <a:rPr sz="2000" spc="80" dirty="0">
                <a:latin typeface="Cambria"/>
                <a:cs typeface="Cambria"/>
              </a:rPr>
              <a:t> </a:t>
            </a:r>
            <a:r>
              <a:rPr sz="2000" spc="70" dirty="0">
                <a:latin typeface="Cambria"/>
                <a:cs typeface="Cambria"/>
              </a:rPr>
              <a:t>healthcare.</a:t>
            </a:r>
            <a:r>
              <a:rPr sz="2000" spc="-114" dirty="0">
                <a:latin typeface="Cambria"/>
                <a:cs typeface="Cambria"/>
              </a:rPr>
              <a:t> </a:t>
            </a:r>
            <a:r>
              <a:rPr sz="2000" spc="70" dirty="0">
                <a:latin typeface="Cambria"/>
                <a:cs typeface="Cambria"/>
              </a:rPr>
              <a:t>Here</a:t>
            </a:r>
            <a:r>
              <a:rPr sz="2000" spc="95" dirty="0">
                <a:latin typeface="Cambria"/>
                <a:cs typeface="Cambria"/>
              </a:rPr>
              <a:t> </a:t>
            </a:r>
            <a:r>
              <a:rPr sz="2000" spc="50" dirty="0">
                <a:latin typeface="Cambria"/>
                <a:cs typeface="Cambria"/>
              </a:rPr>
              <a:t>are</a:t>
            </a:r>
            <a:r>
              <a:rPr sz="2000" spc="75" dirty="0">
                <a:latin typeface="Cambria"/>
                <a:cs typeface="Cambria"/>
              </a:rPr>
              <a:t> </a:t>
            </a:r>
            <a:r>
              <a:rPr sz="2000" spc="80" dirty="0">
                <a:latin typeface="Cambria"/>
                <a:cs typeface="Cambria"/>
              </a:rPr>
              <a:t>some</a:t>
            </a:r>
            <a:r>
              <a:rPr sz="2000" spc="125" dirty="0">
                <a:latin typeface="Cambria"/>
                <a:cs typeface="Cambria"/>
              </a:rPr>
              <a:t> </a:t>
            </a:r>
            <a:r>
              <a:rPr sz="2000" spc="65" dirty="0">
                <a:latin typeface="Cambria"/>
                <a:cs typeface="Cambria"/>
              </a:rPr>
              <a:t>concluions</a:t>
            </a:r>
            <a:r>
              <a:rPr sz="2000" spc="50" dirty="0">
                <a:latin typeface="Cambria"/>
                <a:cs typeface="Cambria"/>
              </a:rPr>
              <a:t> </a:t>
            </a:r>
            <a:r>
              <a:rPr sz="2000" spc="45" dirty="0">
                <a:latin typeface="Cambria"/>
                <a:cs typeface="Cambria"/>
              </a:rPr>
              <a:t>about </a:t>
            </a:r>
            <a:r>
              <a:rPr sz="2000" spc="100" dirty="0">
                <a:latin typeface="Cambria"/>
                <a:cs typeface="Cambria"/>
              </a:rPr>
              <a:t>barcode</a:t>
            </a:r>
            <a:r>
              <a:rPr sz="2000" spc="60" dirty="0">
                <a:latin typeface="Cambria"/>
                <a:cs typeface="Cambria"/>
              </a:rPr>
              <a:t> </a:t>
            </a:r>
            <a:r>
              <a:rPr sz="2000" spc="55" dirty="0">
                <a:latin typeface="Cambria"/>
                <a:cs typeface="Cambria"/>
              </a:rPr>
              <a:t>scanners:</a:t>
            </a:r>
            <a:endParaRPr sz="2000">
              <a:latin typeface="Cambria"/>
              <a:cs typeface="Cambria"/>
            </a:endParaRPr>
          </a:p>
          <a:p>
            <a:pPr marL="469265" indent="-456565">
              <a:lnSpc>
                <a:spcPct val="100000"/>
              </a:lnSpc>
              <a:spcBef>
                <a:spcPts val="930"/>
              </a:spcBef>
              <a:buClr>
                <a:srgbClr val="9E3611"/>
              </a:buClr>
              <a:buSzPct val="85000"/>
              <a:buAutoNum type="arabicPeriod"/>
              <a:tabLst>
                <a:tab pos="469265" algn="l"/>
              </a:tabLst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Improve</a:t>
            </a:r>
            <a:r>
              <a:rPr sz="2000" u="sng" spc="19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2000" u="sng" spc="4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inventory</a:t>
            </a:r>
            <a:r>
              <a:rPr sz="2000" u="sng" spc="17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2000" u="sng" spc="7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management</a:t>
            </a:r>
            <a:endParaRPr sz="2000">
              <a:latin typeface="Cambria"/>
              <a:cs typeface="Cambria"/>
            </a:endParaRPr>
          </a:p>
          <a:p>
            <a:pPr marL="469265" indent="-456565">
              <a:lnSpc>
                <a:spcPct val="100000"/>
              </a:lnSpc>
              <a:spcBef>
                <a:spcPts val="960"/>
              </a:spcBef>
              <a:buClr>
                <a:srgbClr val="9E3611"/>
              </a:buClr>
              <a:buSzPct val="85000"/>
              <a:buAutoNum type="arabicPeriod"/>
              <a:tabLst>
                <a:tab pos="469265" algn="l"/>
              </a:tabLst>
            </a:pPr>
            <a:r>
              <a:rPr sz="2000" u="sng" spc="7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Optimize supply</a:t>
            </a:r>
            <a:r>
              <a:rPr sz="2000" u="sng" spc="6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chain</a:t>
            </a:r>
            <a:r>
              <a:rPr sz="2000" u="sng" spc="7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2000" u="sng" spc="7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management</a:t>
            </a:r>
            <a:endParaRPr sz="2000">
              <a:latin typeface="Cambria"/>
              <a:cs typeface="Cambria"/>
            </a:endParaRPr>
          </a:p>
          <a:p>
            <a:pPr marL="469265" indent="-456565">
              <a:lnSpc>
                <a:spcPct val="100000"/>
              </a:lnSpc>
              <a:spcBef>
                <a:spcPts val="960"/>
              </a:spcBef>
              <a:buClr>
                <a:srgbClr val="9E3611"/>
              </a:buClr>
              <a:buSzPct val="85000"/>
              <a:buAutoNum type="arabicPeriod"/>
              <a:tabLst>
                <a:tab pos="469265" algn="l"/>
              </a:tabLst>
            </a:pPr>
            <a:r>
              <a:rPr sz="2000" u="sng" spc="9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Reduce</a:t>
            </a:r>
            <a:r>
              <a:rPr sz="2000" u="sng" spc="18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human</a:t>
            </a:r>
            <a:r>
              <a:rPr sz="2000" u="sng" spc="16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2000" u="sng" spc="-2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error</a:t>
            </a:r>
            <a:endParaRPr sz="2000">
              <a:latin typeface="Cambria"/>
              <a:cs typeface="Cambria"/>
            </a:endParaRPr>
          </a:p>
          <a:p>
            <a:pPr marL="469265" indent="-456565">
              <a:lnSpc>
                <a:spcPct val="100000"/>
              </a:lnSpc>
              <a:spcBef>
                <a:spcPts val="960"/>
              </a:spcBef>
              <a:buClr>
                <a:srgbClr val="9E3611"/>
              </a:buClr>
              <a:buSzPct val="85000"/>
              <a:buAutoNum type="arabicPeriod"/>
              <a:tabLst>
                <a:tab pos="469265" algn="l"/>
              </a:tabLst>
            </a:pPr>
            <a:r>
              <a:rPr sz="2000" u="sng" spc="114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Conserve</a:t>
            </a:r>
            <a:r>
              <a:rPr sz="2000" u="sng" spc="7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2000" u="sng" spc="5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resources</a:t>
            </a:r>
            <a:endParaRPr sz="2000">
              <a:latin typeface="Cambria"/>
              <a:cs typeface="Cambria"/>
            </a:endParaRPr>
          </a:p>
          <a:p>
            <a:pPr marL="469265" indent="-456565">
              <a:lnSpc>
                <a:spcPct val="100000"/>
              </a:lnSpc>
              <a:spcBef>
                <a:spcPts val="960"/>
              </a:spcBef>
              <a:buClr>
                <a:srgbClr val="9E3611"/>
              </a:buClr>
              <a:buSzPct val="85000"/>
              <a:buAutoNum type="arabicPeriod"/>
              <a:tabLst>
                <a:tab pos="469265" algn="l"/>
              </a:tabLst>
            </a:pPr>
            <a:r>
              <a:rPr sz="2000" u="sng" spc="12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Gain</a:t>
            </a:r>
            <a:r>
              <a:rPr sz="2000" u="sng" spc="6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2000" u="sng" spc="8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a</a:t>
            </a:r>
            <a:r>
              <a:rPr sz="2000" u="sng" spc="8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2000" u="sng" spc="5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competitive</a:t>
            </a:r>
            <a:r>
              <a:rPr sz="2000" u="sng" spc="4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2000" u="sng" spc="14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edge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3370</TotalTime>
  <Words>417</Words>
  <Application>Microsoft Office PowerPoint</Application>
  <PresentationFormat>Widescreen</PresentationFormat>
  <Paragraphs>55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Cambria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COUNTRY CODE SAMPLE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lucky chaurasiya</dc:creator>
  <cp:lastModifiedBy>Shreyash Meshram</cp:lastModifiedBy>
  <cp:revision>4</cp:revision>
  <dcterms:created xsi:type="dcterms:W3CDTF">2025-08-10T05:22:32Z</dcterms:created>
  <dcterms:modified xsi:type="dcterms:W3CDTF">2025-08-28T04:06:19Z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2024-11-23T00:00:00Z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2025-08-10T00:00:00Z</vt:filetime>
  </property>
  <property fmtid="{D5CDD505-2E9C-101B-9397-08002B2CF9AE}" pid="5" name="Producer">
    <vt:lpwstr>Microsoft® PowerPoint® 2021</vt:lpwstr>
  </property>
</Properties>
</file>